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4" roundtripDataSignature="AMtx7mjENsUDP/OUWvs4fvXT9eqXtAmT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4DAB60-1564-4A70-BB9B-0DE102E114B2}">
  <a:tblStyle styleId="{CB4DAB60-1564-4A70-BB9B-0DE102E114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150" autoAdjust="0"/>
  </p:normalViewPr>
  <p:slideViewPr>
    <p:cSldViewPr snapToGrid="0">
      <p:cViewPr varScale="1">
        <p:scale>
          <a:sx n="93" d="100"/>
          <a:sy n="93" d="100"/>
        </p:scale>
        <p:origin x="112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124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171" name="Google Shape;17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197" name="Google Shape;19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4" name="Google Shape;20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205" name="Google Shape;20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5" name="Google Shape;21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216" name="Google Shape;21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3" name="Google Shape;22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224" name="Google Shape;22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8" name="Google Shape;23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239" name="Google Shape;23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6" name="Google Shape;24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247" name="Google Shape;24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4" name="Google Shape;25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255" name="Google Shape;255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2" name="Google Shape;26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263" name="Google Shape;26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95" name="Google Shape;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0" name="Google Shape;29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291" name="Google Shape;291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7" name="Google Shape;29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298" name="Google Shape;29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4" name="Google Shape;30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305" name="Google Shape;30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3" name="Google Shape;32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324" name="Google Shape;324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4" name="Google Shape;35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1" name="Google Shape;36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7" name="Google Shape;36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105" name="Google Shape;10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5" name="Google Shape;37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38" lvl="0" indent="-952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76" name="Google Shape;376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3" name="Google Shape;38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384" name="Google Shape;384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8" name="Google Shape;43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439" name="Google Shape;439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2" name="Google Shape;50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5" name="Google Shape;53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536" name="Google Shape;536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2" name="Google Shape;56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563" name="Google Shape;563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1" name="Google Shape;591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112" name="Google Shape;11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4" name="Google Shape;62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625" name="Google Shape;625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9" name="Google Shape;649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9" name="Google Shape;65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8" name="Google Shape;67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7" name="Google Shape;68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6" name="Google Shape;69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119" name="Google Shape;11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159" name="Google Shape;15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9" name="Google Shape;18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Calibri"/>
            </a:endParaRPr>
          </a:p>
        </p:txBody>
      </p:sp>
      <p:sp>
        <p:nvSpPr>
          <p:cNvPr id="190" name="Google Shape;19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8" name="Google Shape;28;p1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1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2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1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2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 descr="92LSU8LQxSZhQ7AC7je9_Probability_Dic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697827" y="242428"/>
            <a:ext cx="7848600" cy="95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Probability &amp; Inference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697827" y="1008812"/>
            <a:ext cx="7848600" cy="95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Research Methods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8701" y="1251298"/>
            <a:ext cx="4288367" cy="422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9" descr="MultipleChoiceQues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4708" y="1761116"/>
            <a:ext cx="4953953" cy="288290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75" name="Google Shape;17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80561" y="1200499"/>
            <a:ext cx="5236633" cy="4379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9" descr="card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702" y="1200499"/>
            <a:ext cx="5319492" cy="4379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44708" y="3203779"/>
            <a:ext cx="1476443" cy="226756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78" name="Google Shape;178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81338" y="1449735"/>
            <a:ext cx="1517323" cy="233249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94123" y="1449735"/>
            <a:ext cx="1474039" cy="2269971"/>
          </a:xfrm>
          <a:prstGeom prst="rect">
            <a:avLst/>
          </a:prstGeom>
          <a:noFill/>
          <a:ln w="9525" cap="flat" cmpd="sng">
            <a:solidFill>
              <a:srgbClr val="292934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80" name="Google Shape;180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39095" y="3203779"/>
            <a:ext cx="1620721" cy="226997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81" name="Google Shape;181;p9" descr="whee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65622" y="613885"/>
            <a:ext cx="5469466" cy="5469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>
            <a:spLocks noGrp="1"/>
          </p:cNvSpPr>
          <p:nvPr>
            <p:ph type="body" idx="1"/>
          </p:nvPr>
        </p:nvSpPr>
        <p:spPr>
          <a:xfrm>
            <a:off x="745068" y="634998"/>
            <a:ext cx="7366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Which of the following numbers could </a:t>
            </a:r>
            <a:r>
              <a:rPr lang="en-US" u="sng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not</a:t>
            </a:r>
            <a:r>
              <a:rPr lang="en-US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>
                <a:latin typeface="Avenir"/>
                <a:ea typeface="Avenir"/>
                <a:cs typeface="Avenir"/>
                <a:sym typeface="Avenir"/>
              </a:rPr>
              <a:t>possibly be probabilities?</a:t>
            </a:r>
            <a:endParaRPr/>
          </a:p>
          <a:p>
            <a:pPr marL="0" lvl="0" indent="0" algn="ctr" rtl="0">
              <a:spcBef>
                <a:spcPts val="3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0.42</a:t>
            </a:r>
            <a:endParaRPr/>
          </a:p>
          <a:p>
            <a:pPr marL="0" lvl="0" indent="0" algn="ctr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-0.20</a:t>
            </a:r>
            <a:endParaRPr/>
          </a:p>
          <a:p>
            <a:pPr marL="0" lvl="0" indent="0" algn="ctr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1</a:t>
            </a:r>
            <a:endParaRPr/>
          </a:p>
          <a:p>
            <a:pPr marL="0" lvl="0" indent="0" algn="ctr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5/6</a:t>
            </a:r>
            <a:endParaRPr/>
          </a:p>
          <a:p>
            <a:pPr marL="0" lvl="0" indent="0" algn="ctr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3.5</a:t>
            </a:r>
            <a:endParaRPr/>
          </a:p>
          <a:p>
            <a:pPr marL="0" lvl="0" indent="0" algn="ctr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>
            <a:spLocks noGrp="1"/>
          </p:cNvSpPr>
          <p:nvPr>
            <p:ph type="title"/>
          </p:nvPr>
        </p:nvSpPr>
        <p:spPr>
          <a:xfrm>
            <a:off x="457200" y="292649"/>
            <a:ext cx="8229600" cy="107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Rules of Probability</a:t>
            </a:r>
            <a:r>
              <a:rPr lang="en-US" baseline="30000">
                <a:latin typeface="Noto Sans Symbols"/>
                <a:ea typeface="Noto Sans Symbols"/>
                <a:cs typeface="Noto Sans Symbols"/>
                <a:sym typeface="Noto Sans Symbols"/>
              </a:rPr>
              <a:t>◉</a:t>
            </a:r>
            <a:endParaRPr cap="none" baseline="30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0" name="Google Shape;200;p12"/>
          <p:cNvSpPr txBox="1">
            <a:spLocks noGrp="1"/>
          </p:cNvSpPr>
          <p:nvPr>
            <p:ph type="body" idx="4294967295"/>
          </p:nvPr>
        </p:nvSpPr>
        <p:spPr>
          <a:xfrm>
            <a:off x="406400" y="1808684"/>
            <a:ext cx="8365067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Additive Rule: P(A or B) = P(A) + P(B)</a:t>
            </a:r>
            <a:endParaRPr/>
          </a:p>
        </p:txBody>
      </p:sp>
      <p:sp>
        <p:nvSpPr>
          <p:cNvPr id="201" name="Google Shape;201;p12"/>
          <p:cNvSpPr/>
          <p:nvPr/>
        </p:nvSpPr>
        <p:spPr>
          <a:xfrm>
            <a:off x="4621622" y="6314012"/>
            <a:ext cx="440042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aseline="30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◉</a:t>
            </a: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If A and B are independent events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"/>
          <p:cNvSpPr txBox="1">
            <a:spLocks noGrp="1"/>
          </p:cNvSpPr>
          <p:nvPr>
            <p:ph type="title"/>
          </p:nvPr>
        </p:nvSpPr>
        <p:spPr>
          <a:xfrm>
            <a:off x="457200" y="241850"/>
            <a:ext cx="8229600" cy="107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What is the probability that…</a:t>
            </a:r>
            <a:endParaRPr cap="none" baseline="30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8" name="Google Shape;208;p13"/>
          <p:cNvSpPr txBox="1">
            <a:spLocks noGrp="1"/>
          </p:cNvSpPr>
          <p:nvPr>
            <p:ph type="body" idx="4294967295"/>
          </p:nvPr>
        </p:nvSpPr>
        <p:spPr>
          <a:xfrm>
            <a:off x="406400" y="1808684"/>
            <a:ext cx="8365067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eriod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You flip a fair coin and get heads </a:t>
            </a:r>
            <a:r>
              <a:rPr lang="en-US" i="1">
                <a:latin typeface="Avenir"/>
                <a:ea typeface="Avenir"/>
                <a:cs typeface="Avenir"/>
                <a:sym typeface="Avenir"/>
              </a:rPr>
              <a:t>or </a:t>
            </a:r>
            <a:r>
              <a:rPr lang="en-US">
                <a:latin typeface="Avenir"/>
                <a:ea typeface="Avenir"/>
                <a:cs typeface="Avenir"/>
                <a:sym typeface="Avenir"/>
              </a:rPr>
              <a:t>tails?</a:t>
            </a:r>
            <a:endParaRPr/>
          </a:p>
          <a:p>
            <a:pPr marL="514350" lvl="0" indent="-349250" algn="l" rtl="0">
              <a:spcBef>
                <a:spcPts val="29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>
              <a:latin typeface="Avenir"/>
              <a:ea typeface="Avenir"/>
              <a:cs typeface="Avenir"/>
              <a:sym typeface="Avenir"/>
            </a:endParaRPr>
          </a:p>
          <a:p>
            <a:pPr marL="514350" lvl="0" indent="-349250" algn="l" rtl="0">
              <a:spcBef>
                <a:spcPts val="29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>
              <a:latin typeface="Avenir"/>
              <a:ea typeface="Avenir"/>
              <a:cs typeface="Avenir"/>
              <a:sym typeface="Avenir"/>
            </a:endParaRPr>
          </a:p>
          <a:p>
            <a:pPr marL="514350" lvl="0" indent="-349250" algn="l" rtl="0">
              <a:spcBef>
                <a:spcPts val="29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29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>
                <a:latin typeface="Avenir"/>
                <a:ea typeface="Avenir"/>
                <a:cs typeface="Avenir"/>
                <a:sym typeface="Avenir"/>
              </a:rPr>
              <a:t>P(heads or tails) = P(heads) + P(tails) = 0.5 + 0.5 = 1</a:t>
            </a:r>
            <a:endParaRPr/>
          </a:p>
        </p:txBody>
      </p:sp>
      <p:pic>
        <p:nvPicPr>
          <p:cNvPr id="209" name="Google Shape;209;p13"/>
          <p:cNvPicPr preferRelativeResize="0"/>
          <p:nvPr/>
        </p:nvPicPr>
        <p:blipFill rotWithShape="1">
          <a:blip r:embed="rId3">
            <a:alphaModFix/>
          </a:blip>
          <a:srcRect r="49803"/>
          <a:stretch/>
        </p:blipFill>
        <p:spPr>
          <a:xfrm>
            <a:off x="2849337" y="2868024"/>
            <a:ext cx="1490484" cy="1484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3"/>
          <p:cNvGrpSpPr/>
          <p:nvPr/>
        </p:nvGrpSpPr>
        <p:grpSpPr>
          <a:xfrm>
            <a:off x="4643158" y="2868024"/>
            <a:ext cx="1533501" cy="1484649"/>
            <a:chOff x="4643158" y="2868024"/>
            <a:chExt cx="1533501" cy="1484649"/>
          </a:xfrm>
        </p:grpSpPr>
        <p:pic>
          <p:nvPicPr>
            <p:cNvPr id="211" name="Google Shape;211;p13"/>
            <p:cNvPicPr preferRelativeResize="0"/>
            <p:nvPr/>
          </p:nvPicPr>
          <p:blipFill rotWithShape="1">
            <a:blip r:embed="rId3">
              <a:alphaModFix/>
            </a:blip>
            <a:srcRect l="49245"/>
            <a:stretch/>
          </p:blipFill>
          <p:spPr>
            <a:xfrm>
              <a:off x="4669615" y="2868024"/>
              <a:ext cx="1507044" cy="1484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13"/>
            <p:cNvSpPr/>
            <p:nvPr/>
          </p:nvSpPr>
          <p:spPr>
            <a:xfrm>
              <a:off x="4643158" y="3028849"/>
              <a:ext cx="45719" cy="12190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>
            <a:spLocks noGrp="1"/>
          </p:cNvSpPr>
          <p:nvPr>
            <p:ph type="title"/>
          </p:nvPr>
        </p:nvSpPr>
        <p:spPr>
          <a:xfrm>
            <a:off x="457200" y="292649"/>
            <a:ext cx="8229600" cy="107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Rules of Probability</a:t>
            </a:r>
            <a:r>
              <a:rPr lang="en-US" baseline="30000">
                <a:latin typeface="Noto Sans Symbols"/>
                <a:ea typeface="Noto Sans Symbols"/>
                <a:cs typeface="Noto Sans Symbols"/>
                <a:sym typeface="Noto Sans Symbols"/>
              </a:rPr>
              <a:t>◉</a:t>
            </a:r>
            <a:endParaRPr cap="none" baseline="30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9" name="Google Shape;219;p14"/>
          <p:cNvSpPr txBox="1">
            <a:spLocks noGrp="1"/>
          </p:cNvSpPr>
          <p:nvPr>
            <p:ph type="body" idx="4294967295"/>
          </p:nvPr>
        </p:nvSpPr>
        <p:spPr>
          <a:xfrm>
            <a:off x="406400" y="1808684"/>
            <a:ext cx="8365067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Additive Rule: P(A or B) = P(A) + P(B)</a:t>
            </a:r>
            <a:endParaRPr/>
          </a:p>
          <a:p>
            <a:pPr marL="342900" lvl="0" indent="-342900" algn="l" rtl="0">
              <a:spcBef>
                <a:spcPts val="30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Multiplicative Rule: P(A and B) = P(A) * P(B) </a:t>
            </a:r>
            <a:endParaRPr/>
          </a:p>
        </p:txBody>
      </p:sp>
      <p:sp>
        <p:nvSpPr>
          <p:cNvPr id="220" name="Google Shape;220;p14"/>
          <p:cNvSpPr/>
          <p:nvPr/>
        </p:nvSpPr>
        <p:spPr>
          <a:xfrm>
            <a:off x="4621622" y="6314012"/>
            <a:ext cx="440042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aseline="30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◉</a:t>
            </a: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If A and B are independent events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457200" y="241850"/>
            <a:ext cx="8229600" cy="107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What is the probability that…</a:t>
            </a:r>
            <a:endParaRPr cap="none" baseline="30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7" name="Google Shape;227;p15"/>
          <p:cNvSpPr txBox="1">
            <a:spLocks noGrp="1"/>
          </p:cNvSpPr>
          <p:nvPr>
            <p:ph type="body" idx="4294967295"/>
          </p:nvPr>
        </p:nvSpPr>
        <p:spPr>
          <a:xfrm>
            <a:off x="406400" y="1808684"/>
            <a:ext cx="8365067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Calibri"/>
              <a:buAutoNum type="alphaLcPeriod"/>
            </a:pPr>
            <a:r>
              <a:rPr lang="en-US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You flip a fair coin and get heads </a:t>
            </a:r>
            <a:r>
              <a:rPr lang="en-US" i="1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or </a:t>
            </a:r>
            <a:r>
              <a:rPr lang="en-US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tails?</a:t>
            </a:r>
            <a:endParaRPr/>
          </a:p>
          <a:p>
            <a:pPr marL="514350" lvl="0" indent="-514350" algn="l" rtl="0">
              <a:spcBef>
                <a:spcPts val="30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eriod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You flip a coin twice and get two heads</a:t>
            </a:r>
            <a:endParaRPr/>
          </a:p>
          <a:p>
            <a:pPr marL="514350" lvl="0" indent="-349250" algn="l" rtl="0">
              <a:spcBef>
                <a:spcPts val="29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>
              <a:latin typeface="Avenir"/>
              <a:ea typeface="Avenir"/>
              <a:cs typeface="Avenir"/>
              <a:sym typeface="Avenir"/>
            </a:endParaRPr>
          </a:p>
          <a:p>
            <a:pPr marL="514350" lvl="0" indent="-349250" algn="l" rtl="0">
              <a:spcBef>
                <a:spcPts val="29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29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  <a:p>
            <a:pPr marL="0" lvl="0" indent="0" algn="ctr" rtl="0">
              <a:spcBef>
                <a:spcPts val="28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Avenir"/>
                <a:ea typeface="Avenir"/>
                <a:cs typeface="Avenir"/>
                <a:sym typeface="Avenir"/>
              </a:rPr>
              <a:t>P(heads and heads) = P(heads) * P(heads) = 0.5 * 0.5 = 0.25</a:t>
            </a:r>
            <a:endParaRPr/>
          </a:p>
        </p:txBody>
      </p:sp>
      <p:pic>
        <p:nvPicPr>
          <p:cNvPr id="228" name="Google Shape;228;p15"/>
          <p:cNvPicPr preferRelativeResize="0"/>
          <p:nvPr/>
        </p:nvPicPr>
        <p:blipFill rotWithShape="1">
          <a:blip r:embed="rId3">
            <a:alphaModFix/>
          </a:blip>
          <a:srcRect r="49803"/>
          <a:stretch/>
        </p:blipFill>
        <p:spPr>
          <a:xfrm>
            <a:off x="3082445" y="3575798"/>
            <a:ext cx="736857" cy="733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5"/>
          <p:cNvPicPr preferRelativeResize="0"/>
          <p:nvPr/>
        </p:nvPicPr>
        <p:blipFill rotWithShape="1">
          <a:blip r:embed="rId3">
            <a:alphaModFix/>
          </a:blip>
          <a:srcRect l="49245"/>
          <a:stretch/>
        </p:blipFill>
        <p:spPr>
          <a:xfrm>
            <a:off x="5655759" y="3575798"/>
            <a:ext cx="745044" cy="73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5"/>
          <p:cNvPicPr preferRelativeResize="0"/>
          <p:nvPr/>
        </p:nvPicPr>
        <p:blipFill rotWithShape="1">
          <a:blip r:embed="rId3">
            <a:alphaModFix/>
          </a:blip>
          <a:srcRect r="49803"/>
          <a:stretch/>
        </p:blipFill>
        <p:spPr>
          <a:xfrm>
            <a:off x="2223360" y="3575798"/>
            <a:ext cx="736857" cy="733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5"/>
          <p:cNvPicPr preferRelativeResize="0"/>
          <p:nvPr/>
        </p:nvPicPr>
        <p:blipFill rotWithShape="1">
          <a:blip r:embed="rId3">
            <a:alphaModFix/>
          </a:blip>
          <a:srcRect r="49803"/>
          <a:stretch/>
        </p:blipFill>
        <p:spPr>
          <a:xfrm>
            <a:off x="4813606" y="3575798"/>
            <a:ext cx="736857" cy="733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5"/>
          <p:cNvPicPr preferRelativeResize="0"/>
          <p:nvPr/>
        </p:nvPicPr>
        <p:blipFill rotWithShape="1">
          <a:blip r:embed="rId3">
            <a:alphaModFix/>
          </a:blip>
          <a:srcRect l="49245"/>
          <a:stretch/>
        </p:blipFill>
        <p:spPr>
          <a:xfrm>
            <a:off x="2193577" y="4836668"/>
            <a:ext cx="745044" cy="73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5"/>
          <p:cNvPicPr preferRelativeResize="0"/>
          <p:nvPr/>
        </p:nvPicPr>
        <p:blipFill rotWithShape="1">
          <a:blip r:embed="rId3">
            <a:alphaModFix/>
          </a:blip>
          <a:srcRect r="49803"/>
          <a:stretch/>
        </p:blipFill>
        <p:spPr>
          <a:xfrm>
            <a:off x="3043916" y="4836668"/>
            <a:ext cx="736857" cy="733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5"/>
          <p:cNvPicPr preferRelativeResize="0"/>
          <p:nvPr/>
        </p:nvPicPr>
        <p:blipFill rotWithShape="1">
          <a:blip r:embed="rId3">
            <a:alphaModFix/>
          </a:blip>
          <a:srcRect l="49245"/>
          <a:stretch/>
        </p:blipFill>
        <p:spPr>
          <a:xfrm>
            <a:off x="4822340" y="4836668"/>
            <a:ext cx="745044" cy="73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5"/>
          <p:cNvPicPr preferRelativeResize="0"/>
          <p:nvPr/>
        </p:nvPicPr>
        <p:blipFill rotWithShape="1">
          <a:blip r:embed="rId3">
            <a:alphaModFix/>
          </a:blip>
          <a:srcRect l="49245"/>
          <a:stretch/>
        </p:blipFill>
        <p:spPr>
          <a:xfrm>
            <a:off x="5672680" y="4836668"/>
            <a:ext cx="745044" cy="733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"/>
          <p:cNvSpPr txBox="1">
            <a:spLocks noGrp="1"/>
          </p:cNvSpPr>
          <p:nvPr>
            <p:ph type="title"/>
          </p:nvPr>
        </p:nvSpPr>
        <p:spPr>
          <a:xfrm>
            <a:off x="457200" y="241850"/>
            <a:ext cx="8229600" cy="107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What is the probability that…</a:t>
            </a:r>
            <a:endParaRPr cap="none" baseline="30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2" name="Google Shape;242;p16"/>
          <p:cNvSpPr txBox="1">
            <a:spLocks noGrp="1"/>
          </p:cNvSpPr>
          <p:nvPr>
            <p:ph type="body" idx="4294967295"/>
          </p:nvPr>
        </p:nvSpPr>
        <p:spPr>
          <a:xfrm>
            <a:off x="406400" y="1808684"/>
            <a:ext cx="8365067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Calibri"/>
              <a:buAutoNum type="alphaLcPeriod"/>
            </a:pPr>
            <a:r>
              <a:rPr lang="en-US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You flip a fair coin and get heads </a:t>
            </a:r>
            <a:r>
              <a:rPr lang="en-US" i="1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or </a:t>
            </a:r>
            <a:r>
              <a:rPr lang="en-US">
                <a:solidFill>
                  <a:srgbClr val="A5A5A5"/>
                </a:solidFill>
                <a:latin typeface="Avenir"/>
                <a:ea typeface="Avenir"/>
                <a:cs typeface="Avenir"/>
                <a:sym typeface="Avenir"/>
              </a:rPr>
              <a:t>tails?</a:t>
            </a:r>
            <a:endParaRPr/>
          </a:p>
          <a:p>
            <a:pPr marL="514350" lvl="0" indent="-514350" algn="l" rtl="0">
              <a:spcBef>
                <a:spcPts val="30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eriod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You flip a coin twice and get two heads</a:t>
            </a:r>
            <a:endParaRPr/>
          </a:p>
          <a:p>
            <a:pPr marL="514350" lvl="0" indent="-514350" algn="l" rtl="0">
              <a:spcBef>
                <a:spcPts val="30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eriod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You roll a die and get a 2 and then a 4</a:t>
            </a:r>
            <a:endParaRPr/>
          </a:p>
          <a:p>
            <a:pPr marL="0" lvl="0" indent="0" algn="l" rtl="0">
              <a:spcBef>
                <a:spcPts val="29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  <a:p>
            <a:pPr marL="0" lvl="0" indent="0" algn="l" rtl="0">
              <a:spcBef>
                <a:spcPts val="29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sz="26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28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Avenir"/>
                <a:ea typeface="Avenir"/>
                <a:cs typeface="Avenir"/>
                <a:sym typeface="Avenir"/>
              </a:rPr>
              <a:t>P(2 and 4) = P(2) * P(4) = 1/6 * 1/6 = 1/36 = 0.0278 </a:t>
            </a:r>
            <a:endParaRPr/>
          </a:p>
        </p:txBody>
      </p:sp>
      <p:pic>
        <p:nvPicPr>
          <p:cNvPr id="243" name="Google Shape;24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7121" y="4346729"/>
            <a:ext cx="3488213" cy="1445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"/>
          <p:cNvSpPr txBox="1">
            <a:spLocks noGrp="1"/>
          </p:cNvSpPr>
          <p:nvPr>
            <p:ph type="title"/>
          </p:nvPr>
        </p:nvSpPr>
        <p:spPr>
          <a:xfrm>
            <a:off x="457200" y="292649"/>
            <a:ext cx="8229600" cy="107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Rules of Probability</a:t>
            </a:r>
            <a:r>
              <a:rPr lang="en-US" baseline="30000">
                <a:latin typeface="Noto Sans Symbols"/>
                <a:ea typeface="Noto Sans Symbols"/>
                <a:cs typeface="Noto Sans Symbols"/>
                <a:sym typeface="Noto Sans Symbols"/>
              </a:rPr>
              <a:t>◉</a:t>
            </a:r>
            <a:endParaRPr cap="none" baseline="30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17"/>
          <p:cNvSpPr txBox="1">
            <a:spLocks noGrp="1"/>
          </p:cNvSpPr>
          <p:nvPr>
            <p:ph type="body" idx="4294967295"/>
          </p:nvPr>
        </p:nvSpPr>
        <p:spPr>
          <a:xfrm>
            <a:off x="406400" y="1808684"/>
            <a:ext cx="8365067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Additive Rule: P(A or B) = P(A) + P(B)</a:t>
            </a:r>
            <a:endParaRPr/>
          </a:p>
          <a:p>
            <a:pPr marL="342900" lvl="0" indent="-342900" algn="l" rtl="0">
              <a:spcBef>
                <a:spcPts val="30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Multiplicative Rule: P(A and B) = P(A) * P(B) </a:t>
            </a:r>
            <a:endParaRPr/>
          </a:p>
          <a:p>
            <a:pPr marL="342900" lvl="0" indent="-342900" algn="l" rtl="0">
              <a:spcBef>
                <a:spcPts val="30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Law of Large Numbers:</a:t>
            </a:r>
            <a:r>
              <a:rPr lang="en-US" sz="2800">
                <a:latin typeface="Avenir"/>
                <a:ea typeface="Avenir"/>
                <a:cs typeface="Avenir"/>
                <a:sym typeface="Avenir"/>
              </a:rPr>
              <a:t>                              </a:t>
            </a:r>
            <a:endParaRPr/>
          </a:p>
          <a:p>
            <a:pPr marL="0" lvl="0" indent="0" algn="l" rtl="0"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>
                <a:latin typeface="Avenir"/>
                <a:ea typeface="Avenir"/>
                <a:cs typeface="Avenir"/>
                <a:sym typeface="Avenir"/>
              </a:rPr>
              <a:t>	The average result obtained from a large number      	of trials should be close to the </a:t>
            </a:r>
            <a:r>
              <a:rPr lang="en-US" sz="2600" i="1">
                <a:latin typeface="Avenir"/>
                <a:ea typeface="Avenir"/>
                <a:cs typeface="Avenir"/>
                <a:sym typeface="Avenir"/>
              </a:rPr>
              <a:t>expected</a:t>
            </a:r>
            <a:r>
              <a:rPr lang="en-US" sz="2600">
                <a:latin typeface="Avenir"/>
                <a:ea typeface="Avenir"/>
                <a:cs typeface="Avenir"/>
                <a:sym typeface="Avenir"/>
              </a:rPr>
              <a:t> probability</a:t>
            </a:r>
            <a:endParaRPr/>
          </a:p>
        </p:txBody>
      </p:sp>
      <p:sp>
        <p:nvSpPr>
          <p:cNvPr id="251" name="Google Shape;251;p17"/>
          <p:cNvSpPr/>
          <p:nvPr/>
        </p:nvSpPr>
        <p:spPr>
          <a:xfrm>
            <a:off x="4621622" y="6314012"/>
            <a:ext cx="440042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aseline="30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◉</a:t>
            </a: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If A and B are independent events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"/>
          <p:cNvSpPr txBox="1">
            <a:spLocks noGrp="1"/>
          </p:cNvSpPr>
          <p:nvPr>
            <p:ph type="title"/>
          </p:nvPr>
        </p:nvSpPr>
        <p:spPr>
          <a:xfrm>
            <a:off x="457200" y="241850"/>
            <a:ext cx="8229600" cy="107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What is the probability that…</a:t>
            </a:r>
            <a:endParaRPr cap="none" baseline="30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18"/>
          <p:cNvSpPr txBox="1">
            <a:spLocks noGrp="1"/>
          </p:cNvSpPr>
          <p:nvPr>
            <p:ph type="body" idx="4294967295"/>
          </p:nvPr>
        </p:nvSpPr>
        <p:spPr>
          <a:xfrm>
            <a:off x="406400" y="1808684"/>
            <a:ext cx="8365067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eriod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You flip a fair coin and get heads </a:t>
            </a:r>
            <a:r>
              <a:rPr lang="en-US" i="1">
                <a:latin typeface="Avenir"/>
                <a:ea typeface="Avenir"/>
                <a:cs typeface="Avenir"/>
                <a:sym typeface="Avenir"/>
              </a:rPr>
              <a:t>or </a:t>
            </a:r>
            <a:r>
              <a:rPr lang="en-US">
                <a:latin typeface="Avenir"/>
                <a:ea typeface="Avenir"/>
                <a:cs typeface="Avenir"/>
                <a:sym typeface="Avenir"/>
              </a:rPr>
              <a:t>tails?</a:t>
            </a:r>
            <a:endParaRPr/>
          </a:p>
          <a:p>
            <a:pPr marL="514350" lvl="0" indent="-514350" algn="l" rtl="0">
              <a:spcBef>
                <a:spcPts val="30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eriod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You flip a coin twice and get two heads</a:t>
            </a:r>
            <a:endParaRPr/>
          </a:p>
          <a:p>
            <a:pPr marL="514350" lvl="0" indent="-514350" algn="l" rtl="0">
              <a:spcBef>
                <a:spcPts val="30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eriod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You roll a die and get a 2 and then a 4</a:t>
            </a:r>
            <a:endParaRPr/>
          </a:p>
          <a:p>
            <a:pPr marL="514350" lvl="0" indent="-514350" algn="l" rtl="0">
              <a:spcBef>
                <a:spcPts val="30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eriod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You flip a coin multiple times and get exactly 50% heads and 50% tails</a:t>
            </a:r>
            <a:endParaRPr sz="26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29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sz="26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9" name="Google Shape;25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400" y="1219200"/>
            <a:ext cx="8229600" cy="3220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"/>
          <p:cNvSpPr txBox="1">
            <a:spLocks noGrp="1"/>
          </p:cNvSpPr>
          <p:nvPr>
            <p:ph type="title"/>
          </p:nvPr>
        </p:nvSpPr>
        <p:spPr>
          <a:xfrm>
            <a:off x="457200" y="512784"/>
            <a:ext cx="8229600" cy="107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Rare events are inevitable…</a:t>
            </a:r>
            <a:endParaRPr cap="none" baseline="30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6" name="Google Shape;266;p19" descr="http://imgs.xkcd.com/comics/psychic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510" y="2065863"/>
            <a:ext cx="8318289" cy="303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153400" cy="103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Frequency Distributions</a:t>
            </a:r>
            <a:endParaRPr/>
          </a:p>
        </p:txBody>
      </p:sp>
      <p:pic>
        <p:nvPicPr>
          <p:cNvPr id="98" name="Google Shape;98;p2" descr="Fa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69" y="1557866"/>
            <a:ext cx="5613440" cy="231986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99" name="Google Shape;99;p2" descr="skittles-20bar-20graph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9173" y="4334892"/>
            <a:ext cx="3505873" cy="227703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0" name="Google Shape;100;p2" descr="2000px-Black_cherry_tree_histogram.sv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7442" y="1371601"/>
            <a:ext cx="3014090" cy="301409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1" name="Google Shape;101;p2" descr="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7333" y="3708399"/>
            <a:ext cx="3206576" cy="25943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0" descr="1.jpg"/>
          <p:cNvPicPr preferRelativeResize="0"/>
          <p:nvPr/>
        </p:nvPicPr>
        <p:blipFill rotWithShape="1">
          <a:blip r:embed="rId3">
            <a:alphaModFix amt="78000"/>
          </a:blip>
          <a:srcRect/>
          <a:stretch/>
        </p:blipFill>
        <p:spPr>
          <a:xfrm>
            <a:off x="-267874" y="1"/>
            <a:ext cx="1031278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0"/>
          <p:cNvSpPr txBox="1">
            <a:spLocks noGrp="1"/>
          </p:cNvSpPr>
          <p:nvPr>
            <p:ph type="title"/>
          </p:nvPr>
        </p:nvSpPr>
        <p:spPr>
          <a:xfrm>
            <a:off x="304800" y="393173"/>
            <a:ext cx="8636000" cy="1143000"/>
          </a:xfrm>
          <a:prstGeom prst="rect">
            <a:avLst/>
          </a:prstGeom>
          <a:solidFill>
            <a:schemeClr val="lt1">
              <a:alpha val="52941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Beware the Gambler’s Fallacy!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Are these events independent?</a:t>
            </a:r>
            <a:endParaRPr/>
          </a:p>
        </p:txBody>
      </p:sp>
      <p:sp>
        <p:nvSpPr>
          <p:cNvPr id="280" name="Google Shape;280;p21"/>
          <p:cNvSpPr txBox="1">
            <a:spLocks noGrp="1"/>
          </p:cNvSpPr>
          <p:nvPr>
            <p:ph type="body" idx="1"/>
          </p:nvPr>
        </p:nvSpPr>
        <p:spPr>
          <a:xfrm>
            <a:off x="575731" y="163406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None/>
            </a:pPr>
            <a:r>
              <a:rPr lang="en-US" sz="2480">
                <a:latin typeface="Avenir"/>
                <a:ea typeface="Avenir"/>
                <a:cs typeface="Avenir"/>
                <a:sym typeface="Avenir"/>
              </a:rPr>
              <a:t>A drawer contains 3 red paperclips, 4 green paperclips, and 5 blue paperclips. I take one paperclip from the drawer and then put it back. Then, I take a second paperclip from the drawer. What is the probability that the first paperclip is red and the second paperclip is blue?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None/>
            </a:pPr>
            <a:endParaRPr sz="248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None/>
            </a:pPr>
            <a:r>
              <a:rPr lang="en-US" sz="2480">
                <a:latin typeface="Avenir"/>
                <a:ea typeface="Avenir"/>
                <a:cs typeface="Avenir"/>
                <a:sym typeface="Avenir"/>
              </a:rPr>
              <a:t>A drawer contains 3 red paperclips, 4 green paperclips, and 5 blue paperclips.  I take one paperclip from the drawer and is NOT replaced. Then, I take a second from the drawer.  What is the probability that the first paperclip is red and the second paperclip is blue?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None/>
            </a:pPr>
            <a:endParaRPr sz="248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3149" y="2201333"/>
            <a:ext cx="4260851" cy="465666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We have 15 fruits in a basket:</a:t>
            </a:r>
            <a:endParaRPr/>
          </a:p>
          <a:p>
            <a:pPr marL="457200" lvl="1" indent="0" algn="l" rtl="0">
              <a:spcBef>
                <a:spcPts val="11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4 apples</a:t>
            </a:r>
            <a:endParaRPr/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6 oranges</a:t>
            </a:r>
            <a:endParaRPr/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5 peaches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P(orange then apple)?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	= (6/15) * (4/14)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	= 24/210 or .114</a:t>
            </a:r>
            <a:endParaRPr/>
          </a:p>
        </p:txBody>
      </p:sp>
      <p:sp>
        <p:nvSpPr>
          <p:cNvPr id="287" name="Google Shape;287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If the events are </a:t>
            </a:r>
            <a:r>
              <a:rPr lang="en-US" sz="3600" u="sng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not</a:t>
            </a: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 independent: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 txBox="1">
            <a:spLocks noGrp="1"/>
          </p:cNvSpPr>
          <p:nvPr>
            <p:ph type="title"/>
          </p:nvPr>
        </p:nvSpPr>
        <p:spPr>
          <a:xfrm>
            <a:off x="457200" y="292649"/>
            <a:ext cx="8229600" cy="107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Rules of Probability</a:t>
            </a:r>
            <a:endParaRPr cap="none" baseline="30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4" name="Google Shape;294;p23"/>
          <p:cNvSpPr txBox="1">
            <a:spLocks noGrp="1"/>
          </p:cNvSpPr>
          <p:nvPr>
            <p:ph type="body" idx="4294967295"/>
          </p:nvPr>
        </p:nvSpPr>
        <p:spPr>
          <a:xfrm>
            <a:off x="406400" y="1808684"/>
            <a:ext cx="8365067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Additive Rule: P(A or B) = P(A) + P(B)</a:t>
            </a:r>
            <a:endParaRPr/>
          </a:p>
          <a:p>
            <a:pPr marL="342900" lvl="0" indent="-342900" algn="l" rtl="0">
              <a:spcBef>
                <a:spcPts val="30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Multiplicative Rule: P(A and B) = P(A) * P(B) </a:t>
            </a:r>
            <a:endParaRPr/>
          </a:p>
          <a:p>
            <a:pPr marL="342900" lvl="0" indent="-342900" algn="l" rtl="0">
              <a:spcBef>
                <a:spcPts val="30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Law of Large Numbers</a:t>
            </a:r>
            <a:endParaRPr/>
          </a:p>
          <a:p>
            <a:pPr marL="342900" lvl="0" indent="-342900" algn="l" rtl="0">
              <a:spcBef>
                <a:spcPts val="30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Bayes Rule: Conditional Probability      (What is the probability of A given B?)            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 txBox="1">
            <a:spLocks noGrp="1"/>
          </p:cNvSpPr>
          <p:nvPr>
            <p:ph type="title"/>
          </p:nvPr>
        </p:nvSpPr>
        <p:spPr>
          <a:xfrm>
            <a:off x="457200" y="174118"/>
            <a:ext cx="8229600" cy="107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Conditional Probability</a:t>
            </a:r>
            <a:endParaRPr cap="none" baseline="30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1" name="Google Shape;301;p24"/>
          <p:cNvSpPr txBox="1">
            <a:spLocks noGrp="1"/>
          </p:cNvSpPr>
          <p:nvPr>
            <p:ph type="body" idx="4294967295"/>
          </p:nvPr>
        </p:nvSpPr>
        <p:spPr>
          <a:xfrm>
            <a:off x="541870" y="1571622"/>
            <a:ext cx="7975600" cy="491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>
                <a:latin typeface="Avenir"/>
                <a:ea typeface="Avenir"/>
                <a:cs typeface="Avenir"/>
                <a:sym typeface="Avenir"/>
              </a:rPr>
              <a:t>Imagine there is a terrible disease that is starting to spread on college campuses. One out of every 1000 people has the disease. There is a new test that is 99% accurate, so if you have the disease there is a 99% chance it comes out positive. However, the test also has a 5% </a:t>
            </a:r>
            <a:r>
              <a:rPr lang="en-US" sz="2600" i="1">
                <a:latin typeface="Avenir"/>
                <a:ea typeface="Avenir"/>
                <a:cs typeface="Avenir"/>
                <a:sym typeface="Avenir"/>
              </a:rPr>
              <a:t>false alarm </a:t>
            </a:r>
            <a:r>
              <a:rPr lang="en-US" sz="2600">
                <a:latin typeface="Avenir"/>
                <a:ea typeface="Avenir"/>
                <a:cs typeface="Avenir"/>
                <a:sym typeface="Avenir"/>
              </a:rPr>
              <a:t>rate, so 5% of people who do </a:t>
            </a:r>
            <a:r>
              <a:rPr lang="en-US" sz="2600" i="1">
                <a:latin typeface="Avenir"/>
                <a:ea typeface="Avenir"/>
                <a:cs typeface="Avenir"/>
                <a:sym typeface="Avenir"/>
              </a:rPr>
              <a:t>not</a:t>
            </a:r>
            <a:r>
              <a:rPr lang="en-US" sz="2600">
                <a:latin typeface="Avenir"/>
                <a:ea typeface="Avenir"/>
                <a:cs typeface="Avenir"/>
                <a:sym typeface="Avenir"/>
              </a:rPr>
              <a:t> have the disease still will test positive. You take the test and it comes back positive. </a:t>
            </a:r>
            <a:endParaRPr/>
          </a:p>
          <a:p>
            <a:pPr marL="0" lvl="0" indent="0" algn="l" rtl="0">
              <a:spcBef>
                <a:spcPts val="29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>
                <a:latin typeface="Avenir"/>
                <a:ea typeface="Avenir"/>
                <a:cs typeface="Avenir"/>
                <a:sym typeface="Avenir"/>
              </a:rPr>
              <a:t>What is the probability you have the disease </a:t>
            </a:r>
            <a:r>
              <a:rPr lang="en-US" sz="2600" i="1">
                <a:latin typeface="Avenir"/>
                <a:ea typeface="Avenir"/>
                <a:cs typeface="Avenir"/>
                <a:sym typeface="Avenir"/>
              </a:rPr>
              <a:t>given that</a:t>
            </a:r>
            <a:r>
              <a:rPr lang="en-US" sz="2600">
                <a:latin typeface="Avenir"/>
                <a:ea typeface="Avenir"/>
                <a:cs typeface="Avenir"/>
                <a:sym typeface="Avenir"/>
              </a:rPr>
              <a:t> you have a positive test?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/>
          <p:nvPr/>
        </p:nvSpPr>
        <p:spPr>
          <a:xfrm>
            <a:off x="338665" y="1601318"/>
            <a:ext cx="3725332" cy="4662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Imagine 100,000 people take the test for the disease…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Probability of disease given that you had a positive test =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99/(99+4995) = 0.019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Less than 2% chance!</a:t>
            </a:r>
            <a:endParaRPr/>
          </a:p>
        </p:txBody>
      </p:sp>
      <p:sp>
        <p:nvSpPr>
          <p:cNvPr id="308" name="Google Shape;308;p25"/>
          <p:cNvSpPr txBox="1">
            <a:spLocks noGrp="1"/>
          </p:cNvSpPr>
          <p:nvPr>
            <p:ph type="title"/>
          </p:nvPr>
        </p:nvSpPr>
        <p:spPr>
          <a:xfrm>
            <a:off x="457200" y="174118"/>
            <a:ext cx="8229600" cy="107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Conditional Probability</a:t>
            </a:r>
            <a:endParaRPr cap="none" baseline="30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9" name="Google Shape;309;p25"/>
          <p:cNvSpPr/>
          <p:nvPr/>
        </p:nvSpPr>
        <p:spPr>
          <a:xfrm>
            <a:off x="5536181" y="2581462"/>
            <a:ext cx="1699436" cy="1511197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5"/>
          <p:cNvSpPr/>
          <p:nvPr/>
        </p:nvSpPr>
        <p:spPr>
          <a:xfrm>
            <a:off x="7230544" y="2581462"/>
            <a:ext cx="1699436" cy="1511197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5"/>
          <p:cNvSpPr/>
          <p:nvPr/>
        </p:nvSpPr>
        <p:spPr>
          <a:xfrm>
            <a:off x="5536181" y="4086870"/>
            <a:ext cx="1699436" cy="1511197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5"/>
          <p:cNvSpPr/>
          <p:nvPr/>
        </p:nvSpPr>
        <p:spPr>
          <a:xfrm>
            <a:off x="7230544" y="4086870"/>
            <a:ext cx="1699436" cy="1511197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5"/>
          <p:cNvSpPr txBox="1"/>
          <p:nvPr/>
        </p:nvSpPr>
        <p:spPr>
          <a:xfrm>
            <a:off x="4230954" y="2760291"/>
            <a:ext cx="1269997" cy="112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Has Disease</a:t>
            </a:r>
            <a:endParaRPr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(1/1000)</a:t>
            </a:r>
            <a:endParaRPr/>
          </a:p>
        </p:txBody>
      </p:sp>
      <p:sp>
        <p:nvSpPr>
          <p:cNvPr id="314" name="Google Shape;314;p25"/>
          <p:cNvSpPr txBox="1"/>
          <p:nvPr/>
        </p:nvSpPr>
        <p:spPr>
          <a:xfrm>
            <a:off x="4132278" y="4123955"/>
            <a:ext cx="1368673" cy="146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FF"/>
                </a:solidFill>
                <a:latin typeface="Avenir"/>
                <a:ea typeface="Avenir"/>
                <a:cs typeface="Avenir"/>
                <a:sym typeface="Avenir"/>
              </a:rPr>
              <a:t>Does Not Have Disease</a:t>
            </a:r>
            <a:endParaRPr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Avenir"/>
                <a:ea typeface="Avenir"/>
                <a:cs typeface="Avenir"/>
                <a:sym typeface="Avenir"/>
              </a:rPr>
              <a:t>(999/1000)</a:t>
            </a:r>
            <a:endParaRPr/>
          </a:p>
        </p:txBody>
      </p:sp>
      <p:sp>
        <p:nvSpPr>
          <p:cNvPr id="315" name="Google Shape;315;p25"/>
          <p:cNvSpPr txBox="1"/>
          <p:nvPr/>
        </p:nvSpPr>
        <p:spPr>
          <a:xfrm>
            <a:off x="5583532" y="1778155"/>
            <a:ext cx="160257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Test is Positive</a:t>
            </a:r>
            <a:endParaRPr/>
          </a:p>
        </p:txBody>
      </p:sp>
      <p:sp>
        <p:nvSpPr>
          <p:cNvPr id="316" name="Google Shape;316;p25"/>
          <p:cNvSpPr txBox="1"/>
          <p:nvPr/>
        </p:nvSpPr>
        <p:spPr>
          <a:xfrm>
            <a:off x="7281333" y="1778155"/>
            <a:ext cx="153012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FF"/>
                </a:solidFill>
                <a:latin typeface="Avenir"/>
                <a:ea typeface="Avenir"/>
                <a:cs typeface="Avenir"/>
                <a:sym typeface="Avenir"/>
              </a:rPr>
              <a:t>Test is Negative</a:t>
            </a:r>
            <a:endParaRPr/>
          </a:p>
        </p:txBody>
      </p:sp>
      <p:sp>
        <p:nvSpPr>
          <p:cNvPr id="317" name="Google Shape;317;p25"/>
          <p:cNvSpPr/>
          <p:nvPr/>
        </p:nvSpPr>
        <p:spPr>
          <a:xfrm>
            <a:off x="6029224" y="2920290"/>
            <a:ext cx="75507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99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5"/>
          <p:cNvSpPr/>
          <p:nvPr/>
        </p:nvSpPr>
        <p:spPr>
          <a:xfrm>
            <a:off x="7872977" y="2937223"/>
            <a:ext cx="46987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5"/>
          <p:cNvSpPr/>
          <p:nvPr/>
        </p:nvSpPr>
        <p:spPr>
          <a:xfrm>
            <a:off x="7287794" y="4469640"/>
            <a:ext cx="161069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94905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5"/>
          <p:cNvSpPr/>
          <p:nvPr/>
        </p:nvSpPr>
        <p:spPr>
          <a:xfrm>
            <a:off x="5731904" y="4445682"/>
            <a:ext cx="132549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4995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"/>
          <p:cNvSpPr txBox="1">
            <a:spLocks noGrp="1"/>
          </p:cNvSpPr>
          <p:nvPr>
            <p:ph type="title"/>
          </p:nvPr>
        </p:nvSpPr>
        <p:spPr>
          <a:xfrm>
            <a:off x="457200" y="72520"/>
            <a:ext cx="8229600" cy="107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Bayes Theorem</a:t>
            </a:r>
            <a:endParaRPr cap="none" baseline="300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27" name="Google Shape;327;p26"/>
          <p:cNvGrpSpPr/>
          <p:nvPr/>
        </p:nvGrpSpPr>
        <p:grpSpPr>
          <a:xfrm>
            <a:off x="527254" y="3090614"/>
            <a:ext cx="3810003" cy="3066907"/>
            <a:chOff x="3821916" y="1928427"/>
            <a:chExt cx="5327931" cy="3737372"/>
          </a:xfrm>
        </p:grpSpPr>
        <p:sp>
          <p:nvSpPr>
            <p:cNvPr id="328" name="Google Shape;328;p26"/>
            <p:cNvSpPr/>
            <p:nvPr/>
          </p:nvSpPr>
          <p:spPr>
            <a:xfrm>
              <a:off x="5519248" y="2649194"/>
              <a:ext cx="1699436" cy="1511197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7213612" y="2649194"/>
              <a:ext cx="1699435" cy="1511197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5519248" y="4154602"/>
              <a:ext cx="1699436" cy="1511197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7213611" y="4154602"/>
              <a:ext cx="1699436" cy="1511197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6"/>
            <p:cNvSpPr txBox="1"/>
            <p:nvPr/>
          </p:nvSpPr>
          <p:spPr>
            <a:xfrm>
              <a:off x="4173204" y="2828025"/>
              <a:ext cx="1346044" cy="993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FF0000"/>
                  </a:solidFill>
                  <a:latin typeface="Avenir"/>
                  <a:ea typeface="Avenir"/>
                  <a:cs typeface="Avenir"/>
                  <a:sym typeface="Avenir"/>
                </a:rPr>
                <a:t>Has Disease</a:t>
              </a:r>
              <a:endParaRPr dirty="0"/>
            </a:p>
            <a:p>
              <a:pPr marL="0" marR="0" lvl="0" indent="0" algn="ctr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FF0000"/>
                  </a:solidFill>
                  <a:latin typeface="Avenir"/>
                  <a:ea typeface="Avenir"/>
                  <a:cs typeface="Avenir"/>
                  <a:sym typeface="Avenir"/>
                </a:rPr>
                <a:t>(1/1000)</a:t>
              </a:r>
              <a:endParaRPr dirty="0"/>
            </a:p>
          </p:txBody>
        </p:sp>
        <p:sp>
          <p:nvSpPr>
            <p:cNvPr id="333" name="Google Shape;333;p26"/>
            <p:cNvSpPr txBox="1"/>
            <p:nvPr/>
          </p:nvSpPr>
          <p:spPr>
            <a:xfrm>
              <a:off x="3821916" y="4274226"/>
              <a:ext cx="1662102" cy="1256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FF"/>
                  </a:solidFill>
                  <a:latin typeface="Avenir"/>
                  <a:ea typeface="Avenir"/>
                  <a:cs typeface="Avenir"/>
                  <a:sym typeface="Avenir"/>
                </a:rPr>
                <a:t>Does Not Have Disease</a:t>
              </a:r>
              <a:endParaRPr/>
            </a:p>
            <a:p>
              <a:pPr marL="0" marR="0" lvl="0" indent="0" algn="ctr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FF"/>
                  </a:solidFill>
                  <a:latin typeface="Avenir"/>
                  <a:ea typeface="Avenir"/>
                  <a:cs typeface="Avenir"/>
                  <a:sym typeface="Avenir"/>
                </a:rPr>
                <a:t>(999/1000)</a:t>
              </a:r>
              <a:endParaRPr/>
            </a:p>
          </p:txBody>
        </p:sp>
        <p:sp>
          <p:nvSpPr>
            <p:cNvPr id="334" name="Google Shape;334;p26"/>
            <p:cNvSpPr txBox="1"/>
            <p:nvPr/>
          </p:nvSpPr>
          <p:spPr>
            <a:xfrm>
              <a:off x="5735028" y="1969696"/>
              <a:ext cx="1292071" cy="6003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Avenir"/>
                  <a:ea typeface="Avenir"/>
                  <a:cs typeface="Avenir"/>
                  <a:sym typeface="Avenir"/>
                </a:rPr>
                <a:t>Test is Positive</a:t>
              </a:r>
              <a:endParaRPr/>
            </a:p>
          </p:txBody>
        </p:sp>
        <p:sp>
          <p:nvSpPr>
            <p:cNvPr id="335" name="Google Shape;335;p26"/>
            <p:cNvSpPr txBox="1"/>
            <p:nvPr/>
          </p:nvSpPr>
          <p:spPr>
            <a:xfrm>
              <a:off x="7213610" y="1928427"/>
              <a:ext cx="1580911" cy="6376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FF"/>
                  </a:solidFill>
                  <a:latin typeface="Avenir"/>
                  <a:ea typeface="Avenir"/>
                  <a:cs typeface="Avenir"/>
                  <a:sym typeface="Avenir"/>
                </a:rPr>
                <a:t>Test is Negative</a:t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6003520" y="3064537"/>
              <a:ext cx="1100111" cy="637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99</a:t>
              </a:r>
              <a:endParaRPr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7789390" y="3064537"/>
              <a:ext cx="437900" cy="6003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1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7277000" y="4554392"/>
              <a:ext cx="1872847" cy="637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94905</a:t>
              </a:r>
              <a:endParaRPr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5744790" y="4554392"/>
              <a:ext cx="1468820" cy="637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4995</a:t>
              </a:r>
              <a:endParaRPr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26"/>
          <p:cNvSpPr/>
          <p:nvPr/>
        </p:nvSpPr>
        <p:spPr>
          <a:xfrm flipH="1">
            <a:off x="474128" y="2640476"/>
            <a:ext cx="425026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P(disease given positive test)  =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26"/>
          <p:cNvGrpSpPr/>
          <p:nvPr/>
        </p:nvGrpSpPr>
        <p:grpSpPr>
          <a:xfrm>
            <a:off x="3959115" y="2504277"/>
            <a:ext cx="4370730" cy="761738"/>
            <a:chOff x="770462" y="4075765"/>
            <a:chExt cx="4370730" cy="761738"/>
          </a:xfrm>
        </p:grpSpPr>
        <p:sp>
          <p:nvSpPr>
            <p:cNvPr id="343" name="Google Shape;343;p26"/>
            <p:cNvSpPr/>
            <p:nvPr/>
          </p:nvSpPr>
          <p:spPr>
            <a:xfrm flipH="1">
              <a:off x="1109125" y="4075765"/>
              <a:ext cx="4032067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6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P(disease</a:t>
              </a:r>
              <a:r>
                <a:rPr lang="en-US" sz="1600" dirty="0" smtClean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) * </a:t>
              </a:r>
              <a:r>
                <a:rPr lang="en-US" sz="1600" dirty="0" smtClean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P(positive </a:t>
              </a:r>
              <a:r>
                <a:rPr lang="en-US" sz="16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test given disease</a:t>
              </a:r>
              <a:r>
                <a:rPr lang="en-US" sz="1600" dirty="0" smtClean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)</a:t>
              </a:r>
              <a:endParaRPr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4" name="Google Shape;344;p26"/>
            <p:cNvCxnSpPr/>
            <p:nvPr/>
          </p:nvCxnSpPr>
          <p:spPr>
            <a:xfrm>
              <a:off x="1109125" y="4448920"/>
              <a:ext cx="3648047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5" name="Google Shape;345;p26"/>
            <p:cNvSpPr/>
            <p:nvPr/>
          </p:nvSpPr>
          <p:spPr>
            <a:xfrm flipH="1">
              <a:off x="770462" y="4498949"/>
              <a:ext cx="42164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P(positive test)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26"/>
          <p:cNvSpPr/>
          <p:nvPr/>
        </p:nvSpPr>
        <p:spPr>
          <a:xfrm flipH="1">
            <a:off x="4802988" y="4214619"/>
            <a:ext cx="185422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0.99 * 0.01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7" name="Google Shape;347;p26"/>
          <p:cNvCxnSpPr/>
          <p:nvPr/>
        </p:nvCxnSpPr>
        <p:spPr>
          <a:xfrm>
            <a:off x="5006192" y="4747615"/>
            <a:ext cx="1428475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8" name="Google Shape;348;p26"/>
          <p:cNvSpPr/>
          <p:nvPr/>
        </p:nvSpPr>
        <p:spPr>
          <a:xfrm flipH="1">
            <a:off x="4938451" y="4808243"/>
            <a:ext cx="158330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0.05094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6"/>
          <p:cNvSpPr/>
          <p:nvPr/>
        </p:nvSpPr>
        <p:spPr>
          <a:xfrm>
            <a:off x="8107784" y="2671254"/>
            <a:ext cx="3383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=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6"/>
          <p:cNvSpPr/>
          <p:nvPr/>
        </p:nvSpPr>
        <p:spPr>
          <a:xfrm>
            <a:off x="6580909" y="4516782"/>
            <a:ext cx="38964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=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6"/>
          <p:cNvSpPr/>
          <p:nvPr/>
        </p:nvSpPr>
        <p:spPr>
          <a:xfrm>
            <a:off x="6987483" y="4525711"/>
            <a:ext cx="9547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0.019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779801" y="1179460"/>
            <a:ext cx="4155001" cy="1015663"/>
            <a:chOff x="2779801" y="1179460"/>
            <a:chExt cx="4155001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2779801" y="1380780"/>
              <a:ext cx="18565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/>
                <a:t>P(A | B) =</a:t>
              </a:r>
              <a:endParaRPr lang="en-US" sz="30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491504" y="1179460"/>
              <a:ext cx="2443298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u="sng" dirty="0"/>
                <a:t>P(A) * P(B|A</a:t>
              </a:r>
              <a:r>
                <a:rPr lang="en-US" sz="3000" u="sng" dirty="0" smtClean="0"/>
                <a:t>)</a:t>
              </a:r>
              <a:endParaRPr lang="en-US" sz="3000" dirty="0" smtClean="0"/>
            </a:p>
            <a:p>
              <a:r>
                <a:rPr lang="en-US" sz="3000" dirty="0" smtClean="0"/>
                <a:t>        P(B)</a:t>
              </a:r>
              <a:endParaRPr lang="en-US" sz="3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"/>
          <p:cNvSpPr txBox="1">
            <a:spLocks noGrp="1"/>
          </p:cNvSpPr>
          <p:nvPr>
            <p:ph type="title"/>
          </p:nvPr>
        </p:nvSpPr>
        <p:spPr>
          <a:xfrm>
            <a:off x="457200" y="292649"/>
            <a:ext cx="8229600" cy="107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Rules of Probability</a:t>
            </a:r>
            <a:endParaRPr cap="none" baseline="30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8" name="Google Shape;358;p27"/>
          <p:cNvSpPr txBox="1">
            <a:spLocks noGrp="1"/>
          </p:cNvSpPr>
          <p:nvPr>
            <p:ph type="body" idx="4294967295"/>
          </p:nvPr>
        </p:nvSpPr>
        <p:spPr>
          <a:xfrm>
            <a:off x="406400" y="1808684"/>
            <a:ext cx="8365067" cy="471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Additive Rule: P(A or B) = P(A) + P(B)</a:t>
            </a:r>
            <a:endParaRPr/>
          </a:p>
          <a:p>
            <a:pPr marL="342900" lvl="0" indent="-342900" algn="l" rtl="0">
              <a:spcBef>
                <a:spcPts val="30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Multiplicative Rule: P(A and B) = P(A) * P(B) </a:t>
            </a:r>
            <a:endParaRPr/>
          </a:p>
          <a:p>
            <a:pPr marL="342900" lvl="0" indent="-342900" algn="l" rtl="0">
              <a:spcBef>
                <a:spcPts val="30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Law of Large Numbers</a:t>
            </a:r>
            <a:endParaRPr/>
          </a:p>
          <a:p>
            <a:pPr marL="342900" lvl="0" indent="-342900" algn="l" rtl="0">
              <a:spcBef>
                <a:spcPts val="30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Bayes Rule: Conditional Probability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 txBox="1">
            <a:spLocks noGrp="1"/>
          </p:cNvSpPr>
          <p:nvPr>
            <p:ph type="title"/>
          </p:nvPr>
        </p:nvSpPr>
        <p:spPr>
          <a:xfrm>
            <a:off x="646544" y="1194533"/>
            <a:ext cx="6431588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venir"/>
              <a:buNone/>
            </a:pPr>
            <a:r>
              <a:rPr lang="en-US" sz="6480" b="0">
                <a:latin typeface="Avenir"/>
                <a:ea typeface="Avenir"/>
                <a:cs typeface="Avenir"/>
                <a:sym typeface="Avenir"/>
              </a:rPr>
              <a:t>PROBABILITY IN RESEARCH &amp; STATISTICS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9" descr="ssss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2070" y="2519963"/>
            <a:ext cx="3171930" cy="399164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9"/>
          <p:cNvSpPr txBox="1">
            <a:spLocks noGrp="1"/>
          </p:cNvSpPr>
          <p:nvPr>
            <p:ph type="body" idx="2"/>
          </p:nvPr>
        </p:nvSpPr>
        <p:spPr>
          <a:xfrm>
            <a:off x="336273" y="828175"/>
            <a:ext cx="5892801" cy="328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US" sz="2600">
                <a:latin typeface="Avenir"/>
                <a:ea typeface="Avenir"/>
                <a:cs typeface="Avenir"/>
                <a:sym typeface="Avenir"/>
              </a:rPr>
              <a:t>Imagine a bag filled with 500 coins, an unknown amount of quarters, pennies, nickels, and dimes. You are interested in estimating the weight of this bag, but may </a:t>
            </a:r>
            <a:r>
              <a:rPr lang="en-US" sz="2600" b="1" i="1">
                <a:latin typeface="Avenir"/>
                <a:ea typeface="Avenir"/>
                <a:cs typeface="Avenir"/>
                <a:sym typeface="Avenir"/>
              </a:rPr>
              <a:t>not</a:t>
            </a:r>
            <a:r>
              <a:rPr lang="en-US" sz="2600">
                <a:latin typeface="Avenir"/>
                <a:ea typeface="Avenir"/>
                <a:cs typeface="Avenir"/>
                <a:sym typeface="Avenir"/>
              </a:rPr>
              <a:t> actually weigh every coin.</a:t>
            </a:r>
            <a:endParaRPr/>
          </a:p>
        </p:txBody>
      </p:sp>
      <p:sp>
        <p:nvSpPr>
          <p:cNvPr id="372" name="Google Shape;372;p29"/>
          <p:cNvSpPr/>
          <p:nvPr/>
        </p:nvSpPr>
        <p:spPr>
          <a:xfrm>
            <a:off x="304796" y="3146493"/>
            <a:ext cx="57718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D2533C"/>
                </a:solidFill>
                <a:latin typeface="Avenir"/>
                <a:ea typeface="Avenir"/>
                <a:cs typeface="Avenir"/>
                <a:sym typeface="Avenir"/>
              </a:rPr>
              <a:t>How would you estimate the weight?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153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Measures of central tendency</a:t>
            </a:r>
            <a:endParaRPr/>
          </a:p>
        </p:txBody>
      </p:sp>
      <p:sp>
        <p:nvSpPr>
          <p:cNvPr id="108" name="Google Shape;108;p3"/>
          <p:cNvSpPr/>
          <p:nvPr/>
        </p:nvSpPr>
        <p:spPr>
          <a:xfrm>
            <a:off x="725439" y="2266337"/>
            <a:ext cx="7914009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Mean: Average of all scores</a:t>
            </a:r>
            <a:endParaRPr/>
          </a:p>
          <a:p>
            <a:pPr marL="342900" marR="0" lvl="0" indent="-342900" algn="l" rtl="0"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Median: Middle value in a distribution</a:t>
            </a:r>
            <a:endParaRPr/>
          </a:p>
          <a:p>
            <a:pPr marL="342900" marR="0" lvl="0" indent="-342900" algn="l" rtl="0"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Mode: Most common response value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"/>
          <p:cNvSpPr txBox="1">
            <a:spLocks noGrp="1"/>
          </p:cNvSpPr>
          <p:nvPr>
            <p:ph type="title"/>
          </p:nvPr>
        </p:nvSpPr>
        <p:spPr>
          <a:xfrm>
            <a:off x="457200" y="49477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Random Sampling</a:t>
            </a:r>
            <a:endParaRPr/>
          </a:p>
        </p:txBody>
      </p:sp>
      <p:sp>
        <p:nvSpPr>
          <p:cNvPr id="379" name="Google Shape;379;p30"/>
          <p:cNvSpPr txBox="1">
            <a:spLocks noGrp="1"/>
          </p:cNvSpPr>
          <p:nvPr>
            <p:ph type="body" idx="1"/>
          </p:nvPr>
        </p:nvSpPr>
        <p:spPr>
          <a:xfrm>
            <a:off x="800092" y="2362194"/>
            <a:ext cx="3382437" cy="292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Every individual in the population of interest has an </a:t>
            </a:r>
            <a:r>
              <a:rPr lang="en-US" i="1">
                <a:latin typeface="Avenir"/>
                <a:ea typeface="Avenir"/>
                <a:cs typeface="Avenir"/>
                <a:sym typeface="Avenir"/>
              </a:rPr>
              <a:t>equal chance</a:t>
            </a:r>
            <a:r>
              <a:rPr lang="en-US">
                <a:latin typeface="Avenir"/>
                <a:ea typeface="Avenir"/>
                <a:cs typeface="Avenir"/>
                <a:sym typeface="Avenir"/>
              </a:rPr>
              <a:t> of being selected</a:t>
            </a:r>
            <a:endParaRPr/>
          </a:p>
        </p:txBody>
      </p:sp>
      <p:pic>
        <p:nvPicPr>
          <p:cNvPr id="380" name="Google Shape;380;p30" descr="srs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3964" y="2226727"/>
            <a:ext cx="3754538" cy="2929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1"/>
          <p:cNvSpPr txBox="1">
            <a:spLocks noGrp="1"/>
          </p:cNvSpPr>
          <p:nvPr>
            <p:ph type="body" idx="1"/>
          </p:nvPr>
        </p:nvSpPr>
        <p:spPr>
          <a:xfrm>
            <a:off x="457200" y="280195"/>
            <a:ext cx="8229600" cy="2436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I want to pick a single marble (a sample) </a:t>
            </a:r>
            <a:br>
              <a:rPr lang="en-US">
                <a:latin typeface="Avenir"/>
                <a:ea typeface="Avenir"/>
                <a:cs typeface="Avenir"/>
                <a:sym typeface="Avenir"/>
              </a:rPr>
            </a:br>
            <a:r>
              <a:rPr lang="en-US">
                <a:latin typeface="Avenir"/>
                <a:ea typeface="Avenir"/>
                <a:cs typeface="Avenir"/>
                <a:sym typeface="Avenir"/>
              </a:rPr>
              <a:t>out of each of these jars (each is a population)</a:t>
            </a:r>
            <a:endParaRPr/>
          </a:p>
          <a:p>
            <a:pPr marL="0" lvl="1" indent="0" algn="ctr" rtl="0">
              <a:spcBef>
                <a:spcPts val="3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What are my chances of getting </a:t>
            </a:r>
            <a:br>
              <a:rPr lang="en-US">
                <a:latin typeface="Avenir"/>
                <a:ea typeface="Avenir"/>
                <a:cs typeface="Avenir"/>
                <a:sym typeface="Avenir"/>
              </a:rPr>
            </a:br>
            <a:r>
              <a:rPr lang="en-US">
                <a:latin typeface="Avenir"/>
                <a:ea typeface="Avenir"/>
                <a:cs typeface="Avenir"/>
                <a:sym typeface="Avenir"/>
              </a:rPr>
              <a:t>a black marble from each jar?</a:t>
            </a:r>
            <a:endParaRPr/>
          </a:p>
        </p:txBody>
      </p:sp>
      <p:grpSp>
        <p:nvGrpSpPr>
          <p:cNvPr id="387" name="Google Shape;387;p31"/>
          <p:cNvGrpSpPr/>
          <p:nvPr/>
        </p:nvGrpSpPr>
        <p:grpSpPr>
          <a:xfrm>
            <a:off x="2210328" y="3017895"/>
            <a:ext cx="2312987" cy="3214023"/>
            <a:chOff x="2406392" y="3728248"/>
            <a:chExt cx="2313652" cy="3214764"/>
          </a:xfrm>
        </p:grpSpPr>
        <p:pic>
          <p:nvPicPr>
            <p:cNvPr id="388" name="Google Shape;388;p31"/>
            <p:cNvPicPr preferRelativeResize="0"/>
            <p:nvPr/>
          </p:nvPicPr>
          <p:blipFill rotWithShape="1">
            <a:blip r:embed="rId3">
              <a:alphaModFix/>
            </a:blip>
            <a:srcRect r="49997" b="9772"/>
            <a:stretch/>
          </p:blipFill>
          <p:spPr>
            <a:xfrm>
              <a:off x="2406392" y="3728248"/>
              <a:ext cx="2313652" cy="32147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p31"/>
            <p:cNvSpPr txBox="1"/>
            <p:nvPr/>
          </p:nvSpPr>
          <p:spPr>
            <a:xfrm>
              <a:off x="3052097" y="3934153"/>
              <a:ext cx="1056057" cy="4617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Jar A</a:t>
              </a:r>
              <a:endParaRPr/>
            </a:p>
          </p:txBody>
        </p:sp>
      </p:grpSp>
      <p:grpSp>
        <p:nvGrpSpPr>
          <p:cNvPr id="390" name="Google Shape;390;p31"/>
          <p:cNvGrpSpPr/>
          <p:nvPr/>
        </p:nvGrpSpPr>
        <p:grpSpPr>
          <a:xfrm>
            <a:off x="4641849" y="2995075"/>
            <a:ext cx="2334683" cy="3371850"/>
            <a:chOff x="4889765" y="4036774"/>
            <a:chExt cx="1869982" cy="2703830"/>
          </a:xfrm>
        </p:grpSpPr>
        <p:pic>
          <p:nvPicPr>
            <p:cNvPr id="391" name="Google Shape;391;p31"/>
            <p:cNvPicPr preferRelativeResize="0"/>
            <p:nvPr/>
          </p:nvPicPr>
          <p:blipFill rotWithShape="1">
            <a:blip r:embed="rId3">
              <a:alphaModFix/>
            </a:blip>
            <a:srcRect l="49588" b="5333"/>
            <a:stretch/>
          </p:blipFill>
          <p:spPr>
            <a:xfrm>
              <a:off x="4889765" y="4036774"/>
              <a:ext cx="1869982" cy="27038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2" name="Google Shape;392;p31"/>
            <p:cNvGrpSpPr/>
            <p:nvPr/>
          </p:nvGrpSpPr>
          <p:grpSpPr>
            <a:xfrm>
              <a:off x="5056445" y="4204475"/>
              <a:ext cx="1565197" cy="2291625"/>
              <a:chOff x="5056445" y="4204475"/>
              <a:chExt cx="1565197" cy="2291625"/>
            </a:xfrm>
          </p:grpSpPr>
          <p:sp>
            <p:nvSpPr>
              <p:cNvPr id="393" name="Google Shape;393;p31"/>
              <p:cNvSpPr/>
              <p:nvPr/>
            </p:nvSpPr>
            <p:spPr>
              <a:xfrm>
                <a:off x="5743798" y="4684550"/>
                <a:ext cx="119057" cy="117489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5859680" y="4933817"/>
                <a:ext cx="119056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>
                <a:off x="6099380" y="4873485"/>
                <a:ext cx="119057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>
                <a:off x="5931113" y="5197373"/>
                <a:ext cx="119057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>
                <a:off x="5477111" y="4910001"/>
                <a:ext cx="119057" cy="115902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5440601" y="4717892"/>
                <a:ext cx="119056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5872379" y="5784817"/>
                <a:ext cx="117469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6000960" y="6380198"/>
                <a:ext cx="117469" cy="115902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6156527" y="6283350"/>
                <a:ext cx="117469" cy="117489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6407340" y="6367497"/>
                <a:ext cx="119057" cy="115902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6502585" y="6032496"/>
                <a:ext cx="119057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6072394" y="6127757"/>
                <a:ext cx="119056" cy="117489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>
                <a:off x="5880316" y="6127757"/>
                <a:ext cx="119057" cy="117489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>
                <a:off x="5724749" y="6032496"/>
                <a:ext cx="119057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5629503" y="5888016"/>
                <a:ext cx="117469" cy="117489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6083506" y="5900717"/>
                <a:ext cx="119057" cy="115902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6120017" y="5684792"/>
                <a:ext cx="119056" cy="115902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>
                <a:off x="6312094" y="5818158"/>
                <a:ext cx="119057" cy="115902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>
                <a:off x="6475599" y="5668915"/>
                <a:ext cx="119056" cy="117489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6272409" y="5537138"/>
                <a:ext cx="119056" cy="117489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6451787" y="5381545"/>
                <a:ext cx="119057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>
                <a:off x="5769196" y="6316691"/>
                <a:ext cx="119057" cy="115902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>
                <a:off x="5238998" y="6026145"/>
                <a:ext cx="119057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5059620" y="5918182"/>
                <a:ext cx="119056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5283446" y="5794343"/>
                <a:ext cx="119057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5462825" y="5973751"/>
                <a:ext cx="119056" cy="117489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>
                <a:off x="5056445" y="5627635"/>
                <a:ext cx="119056" cy="115902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>
                <a:off x="5292970" y="5599057"/>
                <a:ext cx="117469" cy="117489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>
                <a:off x="5208837" y="5419649"/>
                <a:ext cx="119056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22" name="Google Shape;422;p31"/>
              <p:cNvSpPr/>
              <p:nvPr/>
            </p:nvSpPr>
            <p:spPr>
              <a:xfrm>
                <a:off x="5519972" y="5743537"/>
                <a:ext cx="119056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23" name="Google Shape;423;p31"/>
              <p:cNvSpPr/>
              <p:nvPr/>
            </p:nvSpPr>
            <p:spPr>
              <a:xfrm>
                <a:off x="5113592" y="5240240"/>
                <a:ext cx="117469" cy="115902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24" name="Google Shape;424;p31"/>
              <p:cNvSpPr/>
              <p:nvPr/>
            </p:nvSpPr>
            <p:spPr>
              <a:xfrm>
                <a:off x="5134228" y="4876660"/>
                <a:ext cx="117469" cy="117489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25" name="Google Shape;425;p31"/>
              <p:cNvSpPr/>
              <p:nvPr/>
            </p:nvSpPr>
            <p:spPr>
              <a:xfrm>
                <a:off x="5996198" y="5487919"/>
                <a:ext cx="117469" cy="115902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26" name="Google Shape;426;p31"/>
              <p:cNvSpPr/>
              <p:nvPr/>
            </p:nvSpPr>
            <p:spPr>
              <a:xfrm>
                <a:off x="6410515" y="4910001"/>
                <a:ext cx="119057" cy="115902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27" name="Google Shape;427;p31"/>
              <p:cNvSpPr txBox="1"/>
              <p:nvPr/>
            </p:nvSpPr>
            <p:spPr>
              <a:xfrm>
                <a:off x="5402169" y="4204475"/>
                <a:ext cx="8506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Jar B</a:t>
                </a:r>
                <a:endParaRPr/>
              </a:p>
            </p:txBody>
          </p:sp>
          <p:sp>
            <p:nvSpPr>
              <p:cNvPr id="428" name="Google Shape;428;p31"/>
              <p:cNvSpPr/>
              <p:nvPr/>
            </p:nvSpPr>
            <p:spPr>
              <a:xfrm>
                <a:off x="5124704" y="6283350"/>
                <a:ext cx="119057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29" name="Google Shape;429;p31"/>
              <p:cNvSpPr/>
              <p:nvPr/>
            </p:nvSpPr>
            <p:spPr>
              <a:xfrm rot="10800000" flipH="1">
                <a:off x="5880316" y="5600645"/>
                <a:ext cx="109533" cy="106374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30" name="Google Shape;430;p31"/>
              <p:cNvSpPr/>
              <p:nvPr/>
            </p:nvSpPr>
            <p:spPr>
              <a:xfrm>
                <a:off x="5421552" y="5464104"/>
                <a:ext cx="119056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31" name="Google Shape;431;p31"/>
              <p:cNvSpPr/>
              <p:nvPr/>
            </p:nvSpPr>
            <p:spPr>
              <a:xfrm>
                <a:off x="5718399" y="5365668"/>
                <a:ext cx="119057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5275509" y="5089410"/>
                <a:ext cx="119056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607280" y="5114813"/>
                <a:ext cx="119057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434" name="Google Shape;434;p31"/>
          <p:cNvSpPr/>
          <p:nvPr/>
        </p:nvSpPr>
        <p:spPr>
          <a:xfrm>
            <a:off x="251355" y="3112549"/>
            <a:ext cx="2328333" cy="876459"/>
          </a:xfrm>
          <a:prstGeom prst="rightArrowCallout">
            <a:avLst>
              <a:gd name="adj1" fmla="val 25000"/>
              <a:gd name="adj2" fmla="val 25000"/>
              <a:gd name="adj3" fmla="val 25002"/>
              <a:gd name="adj4" fmla="val 64977"/>
            </a:avLst>
          </a:prstGeom>
          <a:solidFill>
            <a:srgbClr val="FF8000"/>
          </a:solidFill>
          <a:ln>
            <a:noFill/>
          </a:ln>
          <a:effectLst>
            <a:outerShdw blurRad="38100" dist="25401" dir="2700000" algn="br" rotWithShape="0">
              <a:srgbClr val="000000">
                <a:alpha val="5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50 white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50 black</a:t>
            </a:r>
            <a:endParaRPr/>
          </a:p>
        </p:txBody>
      </p:sp>
      <p:sp>
        <p:nvSpPr>
          <p:cNvPr id="435" name="Google Shape;435;p31"/>
          <p:cNvSpPr/>
          <p:nvPr/>
        </p:nvSpPr>
        <p:spPr>
          <a:xfrm>
            <a:off x="6621772" y="3156021"/>
            <a:ext cx="2065028" cy="886446"/>
          </a:xfrm>
          <a:prstGeom prst="leftArrowCallout">
            <a:avLst>
              <a:gd name="adj1" fmla="val 25000"/>
              <a:gd name="adj2" fmla="val 25000"/>
              <a:gd name="adj3" fmla="val 25005"/>
              <a:gd name="adj4" fmla="val 64977"/>
            </a:avLst>
          </a:prstGeom>
          <a:solidFill>
            <a:srgbClr val="000090"/>
          </a:solidFill>
          <a:ln>
            <a:noFill/>
          </a:ln>
          <a:effectLst>
            <a:outerShdw blurRad="38100" dist="25401" dir="2700000" algn="br" rotWithShape="0">
              <a:srgbClr val="000000">
                <a:alpha val="5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10 white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90 black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body" idx="1"/>
          </p:nvPr>
        </p:nvSpPr>
        <p:spPr>
          <a:xfrm>
            <a:off x="374648" y="152735"/>
            <a:ext cx="8430685" cy="2624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>
                <a:latin typeface="Avenir"/>
                <a:ea typeface="Avenir"/>
                <a:cs typeface="Avenir"/>
                <a:sym typeface="Avenir"/>
              </a:rPr>
              <a:t>Now you are blindfolded when you pick your marble (your sample), so you do not know which jar (population) it comes from.</a:t>
            </a:r>
            <a:endParaRPr/>
          </a:p>
          <a:p>
            <a:pPr marL="0" lvl="1" indent="0" algn="ctr" rtl="0">
              <a:lnSpc>
                <a:spcPct val="100000"/>
              </a:lnSpc>
              <a:spcBef>
                <a:spcPts val="3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>
                <a:latin typeface="Avenir"/>
                <a:ea typeface="Avenir"/>
                <a:cs typeface="Avenir"/>
                <a:sym typeface="Avenir"/>
              </a:rPr>
              <a:t>If you picked 4 black marbles in a row, which jar do you think it came from? How </a:t>
            </a:r>
            <a:r>
              <a:rPr lang="en-US" sz="2590" i="1">
                <a:latin typeface="Avenir"/>
                <a:ea typeface="Avenir"/>
                <a:cs typeface="Avenir"/>
                <a:sym typeface="Avenir"/>
              </a:rPr>
              <a:t>certain</a:t>
            </a:r>
            <a:r>
              <a:rPr lang="en-US" sz="2590">
                <a:latin typeface="Avenir"/>
                <a:ea typeface="Avenir"/>
                <a:cs typeface="Avenir"/>
                <a:sym typeface="Avenir"/>
              </a:rPr>
              <a:t> are you?</a:t>
            </a:r>
            <a:endParaRPr sz="259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442" name="Google Shape;442;p32"/>
          <p:cNvGrpSpPr/>
          <p:nvPr/>
        </p:nvGrpSpPr>
        <p:grpSpPr>
          <a:xfrm>
            <a:off x="2210328" y="3017895"/>
            <a:ext cx="2312987" cy="3214023"/>
            <a:chOff x="2406392" y="3728248"/>
            <a:chExt cx="2313652" cy="3214764"/>
          </a:xfrm>
        </p:grpSpPr>
        <p:pic>
          <p:nvPicPr>
            <p:cNvPr id="443" name="Google Shape;443;p32"/>
            <p:cNvPicPr preferRelativeResize="0"/>
            <p:nvPr/>
          </p:nvPicPr>
          <p:blipFill rotWithShape="1">
            <a:blip r:embed="rId3">
              <a:alphaModFix/>
            </a:blip>
            <a:srcRect r="49997" b="9772"/>
            <a:stretch/>
          </p:blipFill>
          <p:spPr>
            <a:xfrm>
              <a:off x="2406392" y="3728248"/>
              <a:ext cx="2313652" cy="32147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Google Shape;444;p32"/>
            <p:cNvSpPr txBox="1"/>
            <p:nvPr/>
          </p:nvSpPr>
          <p:spPr>
            <a:xfrm>
              <a:off x="3052097" y="3934153"/>
              <a:ext cx="1056057" cy="4617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Jar A</a:t>
              </a:r>
              <a:endParaRPr/>
            </a:p>
          </p:txBody>
        </p:sp>
      </p:grpSp>
      <p:grpSp>
        <p:nvGrpSpPr>
          <p:cNvPr id="445" name="Google Shape;445;p32"/>
          <p:cNvGrpSpPr/>
          <p:nvPr/>
        </p:nvGrpSpPr>
        <p:grpSpPr>
          <a:xfrm>
            <a:off x="4641849" y="2995075"/>
            <a:ext cx="2334683" cy="3371850"/>
            <a:chOff x="4889765" y="4036774"/>
            <a:chExt cx="1869982" cy="2703830"/>
          </a:xfrm>
        </p:grpSpPr>
        <p:pic>
          <p:nvPicPr>
            <p:cNvPr id="446" name="Google Shape;446;p32"/>
            <p:cNvPicPr preferRelativeResize="0"/>
            <p:nvPr/>
          </p:nvPicPr>
          <p:blipFill rotWithShape="1">
            <a:blip r:embed="rId3">
              <a:alphaModFix/>
            </a:blip>
            <a:srcRect l="49588" b="5333"/>
            <a:stretch/>
          </p:blipFill>
          <p:spPr>
            <a:xfrm>
              <a:off x="4889765" y="4036774"/>
              <a:ext cx="1869982" cy="27038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7" name="Google Shape;447;p32"/>
            <p:cNvGrpSpPr/>
            <p:nvPr/>
          </p:nvGrpSpPr>
          <p:grpSpPr>
            <a:xfrm>
              <a:off x="5056445" y="4204475"/>
              <a:ext cx="1565197" cy="2291625"/>
              <a:chOff x="5056445" y="4204475"/>
              <a:chExt cx="1565197" cy="2291625"/>
            </a:xfrm>
          </p:grpSpPr>
          <p:sp>
            <p:nvSpPr>
              <p:cNvPr id="448" name="Google Shape;448;p32"/>
              <p:cNvSpPr/>
              <p:nvPr/>
            </p:nvSpPr>
            <p:spPr>
              <a:xfrm>
                <a:off x="5743798" y="4684550"/>
                <a:ext cx="119057" cy="117489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49" name="Google Shape;449;p32"/>
              <p:cNvSpPr/>
              <p:nvPr/>
            </p:nvSpPr>
            <p:spPr>
              <a:xfrm>
                <a:off x="5859680" y="4933817"/>
                <a:ext cx="119056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50" name="Google Shape;450;p32"/>
              <p:cNvSpPr/>
              <p:nvPr/>
            </p:nvSpPr>
            <p:spPr>
              <a:xfrm>
                <a:off x="6099380" y="4873485"/>
                <a:ext cx="119057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51" name="Google Shape;451;p32"/>
              <p:cNvSpPr/>
              <p:nvPr/>
            </p:nvSpPr>
            <p:spPr>
              <a:xfrm>
                <a:off x="5931113" y="5197373"/>
                <a:ext cx="119057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52" name="Google Shape;452;p32"/>
              <p:cNvSpPr/>
              <p:nvPr/>
            </p:nvSpPr>
            <p:spPr>
              <a:xfrm>
                <a:off x="5477111" y="4910001"/>
                <a:ext cx="119057" cy="115902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53" name="Google Shape;453;p32"/>
              <p:cNvSpPr/>
              <p:nvPr/>
            </p:nvSpPr>
            <p:spPr>
              <a:xfrm>
                <a:off x="5440601" y="4717892"/>
                <a:ext cx="119056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54" name="Google Shape;454;p32"/>
              <p:cNvSpPr/>
              <p:nvPr/>
            </p:nvSpPr>
            <p:spPr>
              <a:xfrm>
                <a:off x="5872379" y="5784817"/>
                <a:ext cx="117469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55" name="Google Shape;455;p32"/>
              <p:cNvSpPr/>
              <p:nvPr/>
            </p:nvSpPr>
            <p:spPr>
              <a:xfrm>
                <a:off x="6000960" y="6380198"/>
                <a:ext cx="117469" cy="115902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56" name="Google Shape;456;p32"/>
              <p:cNvSpPr/>
              <p:nvPr/>
            </p:nvSpPr>
            <p:spPr>
              <a:xfrm>
                <a:off x="6156527" y="6283350"/>
                <a:ext cx="117469" cy="117489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57" name="Google Shape;457;p32"/>
              <p:cNvSpPr/>
              <p:nvPr/>
            </p:nvSpPr>
            <p:spPr>
              <a:xfrm>
                <a:off x="6407340" y="6367497"/>
                <a:ext cx="119057" cy="115902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58" name="Google Shape;458;p32"/>
              <p:cNvSpPr/>
              <p:nvPr/>
            </p:nvSpPr>
            <p:spPr>
              <a:xfrm>
                <a:off x="6502585" y="6032496"/>
                <a:ext cx="119057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59" name="Google Shape;459;p32"/>
              <p:cNvSpPr/>
              <p:nvPr/>
            </p:nvSpPr>
            <p:spPr>
              <a:xfrm>
                <a:off x="6072394" y="6127757"/>
                <a:ext cx="119056" cy="117489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60" name="Google Shape;460;p32"/>
              <p:cNvSpPr/>
              <p:nvPr/>
            </p:nvSpPr>
            <p:spPr>
              <a:xfrm>
                <a:off x="5880316" y="6127757"/>
                <a:ext cx="119057" cy="117489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61" name="Google Shape;461;p32"/>
              <p:cNvSpPr/>
              <p:nvPr/>
            </p:nvSpPr>
            <p:spPr>
              <a:xfrm>
                <a:off x="5724749" y="6032496"/>
                <a:ext cx="119057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62" name="Google Shape;462;p32"/>
              <p:cNvSpPr/>
              <p:nvPr/>
            </p:nvSpPr>
            <p:spPr>
              <a:xfrm>
                <a:off x="5629503" y="5888016"/>
                <a:ext cx="117469" cy="117489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63" name="Google Shape;463;p32"/>
              <p:cNvSpPr/>
              <p:nvPr/>
            </p:nvSpPr>
            <p:spPr>
              <a:xfrm>
                <a:off x="6083506" y="5900717"/>
                <a:ext cx="119057" cy="115902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64" name="Google Shape;464;p32"/>
              <p:cNvSpPr/>
              <p:nvPr/>
            </p:nvSpPr>
            <p:spPr>
              <a:xfrm>
                <a:off x="6120017" y="5684792"/>
                <a:ext cx="119056" cy="115902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65" name="Google Shape;465;p32"/>
              <p:cNvSpPr/>
              <p:nvPr/>
            </p:nvSpPr>
            <p:spPr>
              <a:xfrm>
                <a:off x="6312094" y="5818158"/>
                <a:ext cx="119057" cy="115902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66" name="Google Shape;466;p32"/>
              <p:cNvSpPr/>
              <p:nvPr/>
            </p:nvSpPr>
            <p:spPr>
              <a:xfrm>
                <a:off x="6475599" y="5668915"/>
                <a:ext cx="119056" cy="117489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67" name="Google Shape;467;p32"/>
              <p:cNvSpPr/>
              <p:nvPr/>
            </p:nvSpPr>
            <p:spPr>
              <a:xfrm>
                <a:off x="6272409" y="5537138"/>
                <a:ext cx="119056" cy="117489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68" name="Google Shape;468;p32"/>
              <p:cNvSpPr/>
              <p:nvPr/>
            </p:nvSpPr>
            <p:spPr>
              <a:xfrm>
                <a:off x="6451787" y="5381545"/>
                <a:ext cx="119057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69" name="Google Shape;469;p32"/>
              <p:cNvSpPr/>
              <p:nvPr/>
            </p:nvSpPr>
            <p:spPr>
              <a:xfrm>
                <a:off x="5769196" y="6316691"/>
                <a:ext cx="119057" cy="115902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70" name="Google Shape;470;p32"/>
              <p:cNvSpPr/>
              <p:nvPr/>
            </p:nvSpPr>
            <p:spPr>
              <a:xfrm>
                <a:off x="5238998" y="6026145"/>
                <a:ext cx="119057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71" name="Google Shape;471;p32"/>
              <p:cNvSpPr/>
              <p:nvPr/>
            </p:nvSpPr>
            <p:spPr>
              <a:xfrm>
                <a:off x="5059620" y="5918182"/>
                <a:ext cx="119056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72" name="Google Shape;472;p32"/>
              <p:cNvSpPr/>
              <p:nvPr/>
            </p:nvSpPr>
            <p:spPr>
              <a:xfrm>
                <a:off x="5283446" y="5794343"/>
                <a:ext cx="119057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73" name="Google Shape;473;p32"/>
              <p:cNvSpPr/>
              <p:nvPr/>
            </p:nvSpPr>
            <p:spPr>
              <a:xfrm>
                <a:off x="5462825" y="5973751"/>
                <a:ext cx="119056" cy="117489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74" name="Google Shape;474;p32"/>
              <p:cNvSpPr/>
              <p:nvPr/>
            </p:nvSpPr>
            <p:spPr>
              <a:xfrm>
                <a:off x="5056445" y="5627635"/>
                <a:ext cx="119056" cy="115902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75" name="Google Shape;475;p32"/>
              <p:cNvSpPr/>
              <p:nvPr/>
            </p:nvSpPr>
            <p:spPr>
              <a:xfrm>
                <a:off x="5292970" y="5599057"/>
                <a:ext cx="117469" cy="117489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76" name="Google Shape;476;p32"/>
              <p:cNvSpPr/>
              <p:nvPr/>
            </p:nvSpPr>
            <p:spPr>
              <a:xfrm>
                <a:off x="5208837" y="5419649"/>
                <a:ext cx="119056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77" name="Google Shape;477;p32"/>
              <p:cNvSpPr/>
              <p:nvPr/>
            </p:nvSpPr>
            <p:spPr>
              <a:xfrm>
                <a:off x="5519972" y="5743537"/>
                <a:ext cx="119056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5113592" y="5240240"/>
                <a:ext cx="117469" cy="115902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79" name="Google Shape;479;p32"/>
              <p:cNvSpPr/>
              <p:nvPr/>
            </p:nvSpPr>
            <p:spPr>
              <a:xfrm>
                <a:off x="5134228" y="4876660"/>
                <a:ext cx="117469" cy="117489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80" name="Google Shape;480;p32"/>
              <p:cNvSpPr/>
              <p:nvPr/>
            </p:nvSpPr>
            <p:spPr>
              <a:xfrm>
                <a:off x="5996198" y="5487919"/>
                <a:ext cx="117469" cy="115902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81" name="Google Shape;481;p32"/>
              <p:cNvSpPr/>
              <p:nvPr/>
            </p:nvSpPr>
            <p:spPr>
              <a:xfrm>
                <a:off x="6410515" y="4910001"/>
                <a:ext cx="119057" cy="115902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82" name="Google Shape;482;p32"/>
              <p:cNvSpPr txBox="1"/>
              <p:nvPr/>
            </p:nvSpPr>
            <p:spPr>
              <a:xfrm>
                <a:off x="5402169" y="4204475"/>
                <a:ext cx="8506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Jar B</a:t>
                </a:r>
                <a:endParaRPr/>
              </a:p>
            </p:txBody>
          </p:sp>
          <p:sp>
            <p:nvSpPr>
              <p:cNvPr id="483" name="Google Shape;483;p32"/>
              <p:cNvSpPr/>
              <p:nvPr/>
            </p:nvSpPr>
            <p:spPr>
              <a:xfrm>
                <a:off x="5124704" y="6283350"/>
                <a:ext cx="119057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84" name="Google Shape;484;p32"/>
              <p:cNvSpPr/>
              <p:nvPr/>
            </p:nvSpPr>
            <p:spPr>
              <a:xfrm rot="10800000" flipH="1">
                <a:off x="5880316" y="5600645"/>
                <a:ext cx="109533" cy="106374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85" name="Google Shape;485;p32"/>
              <p:cNvSpPr/>
              <p:nvPr/>
            </p:nvSpPr>
            <p:spPr>
              <a:xfrm>
                <a:off x="5421552" y="5464104"/>
                <a:ext cx="119056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86" name="Google Shape;486;p32"/>
              <p:cNvSpPr/>
              <p:nvPr/>
            </p:nvSpPr>
            <p:spPr>
              <a:xfrm>
                <a:off x="5718399" y="5365668"/>
                <a:ext cx="119057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87" name="Google Shape;487;p32"/>
              <p:cNvSpPr/>
              <p:nvPr/>
            </p:nvSpPr>
            <p:spPr>
              <a:xfrm>
                <a:off x="5275509" y="5089410"/>
                <a:ext cx="119056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88" name="Google Shape;488;p32"/>
              <p:cNvSpPr/>
              <p:nvPr/>
            </p:nvSpPr>
            <p:spPr>
              <a:xfrm>
                <a:off x="5607280" y="5114813"/>
                <a:ext cx="119057" cy="11590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489" name="Google Shape;489;p32"/>
          <p:cNvSpPr/>
          <p:nvPr/>
        </p:nvSpPr>
        <p:spPr>
          <a:xfrm>
            <a:off x="251355" y="3112549"/>
            <a:ext cx="2328333" cy="876459"/>
          </a:xfrm>
          <a:prstGeom prst="rightArrowCallout">
            <a:avLst>
              <a:gd name="adj1" fmla="val 25000"/>
              <a:gd name="adj2" fmla="val 25000"/>
              <a:gd name="adj3" fmla="val 25002"/>
              <a:gd name="adj4" fmla="val 64977"/>
            </a:avLst>
          </a:prstGeom>
          <a:solidFill>
            <a:srgbClr val="FF8000"/>
          </a:solidFill>
          <a:ln>
            <a:noFill/>
          </a:ln>
          <a:effectLst>
            <a:outerShdw blurRad="38100" dist="25401" dir="2700000" algn="br" rotWithShape="0">
              <a:srgbClr val="000000">
                <a:alpha val="5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50 white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50 black</a:t>
            </a:r>
            <a:endParaRPr/>
          </a:p>
        </p:txBody>
      </p:sp>
      <p:sp>
        <p:nvSpPr>
          <p:cNvPr id="490" name="Google Shape;490;p32"/>
          <p:cNvSpPr/>
          <p:nvPr/>
        </p:nvSpPr>
        <p:spPr>
          <a:xfrm>
            <a:off x="6621772" y="3156021"/>
            <a:ext cx="2065028" cy="886446"/>
          </a:xfrm>
          <a:prstGeom prst="leftArrowCallout">
            <a:avLst>
              <a:gd name="adj1" fmla="val 25000"/>
              <a:gd name="adj2" fmla="val 25000"/>
              <a:gd name="adj3" fmla="val 25005"/>
              <a:gd name="adj4" fmla="val 64977"/>
            </a:avLst>
          </a:prstGeom>
          <a:solidFill>
            <a:srgbClr val="000090"/>
          </a:solidFill>
          <a:ln>
            <a:noFill/>
          </a:ln>
          <a:effectLst>
            <a:outerShdw blurRad="38100" dist="25401" dir="2700000" algn="br" rotWithShape="0">
              <a:srgbClr val="000000">
                <a:alpha val="5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10 white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90 black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"/>
          <p:cNvSpPr txBox="1">
            <a:spLocks noGrp="1"/>
          </p:cNvSpPr>
          <p:nvPr>
            <p:ph type="title"/>
          </p:nvPr>
        </p:nvSpPr>
        <p:spPr>
          <a:xfrm>
            <a:off x="457200" y="3762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Probability and Statistics</a:t>
            </a:r>
            <a:endParaRPr/>
          </a:p>
        </p:txBody>
      </p:sp>
      <p:sp>
        <p:nvSpPr>
          <p:cNvPr id="497" name="Google Shape;497;p33"/>
          <p:cNvSpPr txBox="1"/>
          <p:nvPr/>
        </p:nvSpPr>
        <p:spPr>
          <a:xfrm>
            <a:off x="375178" y="4109770"/>
            <a:ext cx="3644900" cy="103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7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Statistics: Based on the sample, what do we estimate the population to look like?</a:t>
            </a:r>
            <a:endParaRPr/>
          </a:p>
          <a:p>
            <a:pPr marL="182880" marR="0" lvl="0" indent="-64134" algn="ctr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870"/>
              <a:buFont typeface="Arial"/>
              <a:buNone/>
            </a:pP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8" name="Google Shape;498;p33"/>
          <p:cNvSpPr txBox="1"/>
          <p:nvPr/>
        </p:nvSpPr>
        <p:spPr>
          <a:xfrm>
            <a:off x="228074" y="2101847"/>
            <a:ext cx="3941762" cy="103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7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Probability: Based on the population’s characteristics, what do we estimate our sample to look like?</a:t>
            </a:r>
            <a:endParaRPr/>
          </a:p>
        </p:txBody>
      </p:sp>
      <p:pic>
        <p:nvPicPr>
          <p:cNvPr id="499" name="Google Shape;499;p33" descr="stats pro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2181" y="2101847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4"/>
          <p:cNvSpPr txBox="1"/>
          <p:nvPr/>
        </p:nvSpPr>
        <p:spPr>
          <a:xfrm>
            <a:off x="457200" y="1367900"/>
            <a:ext cx="4741863" cy="1286933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06" name="Google Shape;506;p34"/>
          <p:cNvGrpSpPr/>
          <p:nvPr/>
        </p:nvGrpSpPr>
        <p:grpSpPr>
          <a:xfrm>
            <a:off x="694267" y="2137204"/>
            <a:ext cx="4403198" cy="3941863"/>
            <a:chOff x="711201" y="2238805"/>
            <a:chExt cx="4403198" cy="3522558"/>
          </a:xfrm>
        </p:grpSpPr>
        <p:pic>
          <p:nvPicPr>
            <p:cNvPr id="507" name="Google Shape;507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11201" y="2238805"/>
              <a:ext cx="4403198" cy="35225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34"/>
            <p:cNvSpPr/>
            <p:nvPr/>
          </p:nvSpPr>
          <p:spPr>
            <a:xfrm flipH="1">
              <a:off x="2733677" y="2238805"/>
              <a:ext cx="466723" cy="49537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9" name="Google Shape;509;p34"/>
          <p:cNvSpPr txBox="1"/>
          <p:nvPr/>
        </p:nvSpPr>
        <p:spPr>
          <a:xfrm>
            <a:off x="457200" y="2654833"/>
            <a:ext cx="4741863" cy="3830637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0" name="Google Shape;510;p34"/>
          <p:cNvSpPr txBox="1">
            <a:spLocks noGrp="1"/>
          </p:cNvSpPr>
          <p:nvPr>
            <p:ph type="title"/>
          </p:nvPr>
        </p:nvSpPr>
        <p:spPr>
          <a:xfrm>
            <a:off x="237068" y="194733"/>
            <a:ext cx="8575675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en-US" sz="3200">
                <a:latin typeface="Avenir"/>
                <a:ea typeface="Avenir"/>
                <a:cs typeface="Avenir"/>
                <a:sym typeface="Avenir"/>
              </a:rPr>
              <a:t>Probability and Frequency Distributions</a:t>
            </a:r>
            <a:endParaRPr/>
          </a:p>
        </p:txBody>
      </p:sp>
      <p:sp>
        <p:nvSpPr>
          <p:cNvPr id="511" name="Google Shape;511;p34"/>
          <p:cNvSpPr txBox="1">
            <a:spLocks noGrp="1"/>
          </p:cNvSpPr>
          <p:nvPr>
            <p:ph type="body" idx="2"/>
          </p:nvPr>
        </p:nvSpPr>
        <p:spPr>
          <a:xfrm>
            <a:off x="5459943" y="1486431"/>
            <a:ext cx="3352800" cy="502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If you randomly sample one score (X), what are the odds…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457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eriod"/>
            </a:pPr>
            <a:r>
              <a:rPr lang="en-US" sz="2400" i="1">
                <a:latin typeface="Avenir"/>
                <a:ea typeface="Avenir"/>
                <a:cs typeface="Avenir"/>
                <a:sym typeface="Avenir"/>
              </a:rPr>
              <a:t>p</a:t>
            </a: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(</a:t>
            </a:r>
            <a:r>
              <a:rPr lang="en-US" sz="2400" i="1">
                <a:latin typeface="Avenir"/>
                <a:ea typeface="Avenir"/>
                <a:cs typeface="Avenir"/>
                <a:sym typeface="Avenir"/>
              </a:rPr>
              <a:t>X</a:t>
            </a: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 &lt; 2)?</a:t>
            </a:r>
            <a:endParaRPr sz="2400">
              <a:solidFill>
                <a:srgbClr val="31859B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560070" lvl="1" indent="0" algn="l" rtl="0">
              <a:spcBef>
                <a:spcPts val="480"/>
              </a:spcBef>
              <a:spcAft>
                <a:spcPts val="0"/>
              </a:spcAft>
              <a:buClr>
                <a:srgbClr val="31859C"/>
              </a:buClr>
              <a:buSzPts val="2400"/>
              <a:buNone/>
            </a:pPr>
            <a:r>
              <a:rPr lang="en-US">
                <a:solidFill>
                  <a:srgbClr val="31859C"/>
                </a:solidFill>
                <a:latin typeface="Avenir"/>
                <a:ea typeface="Avenir"/>
                <a:cs typeface="Avenir"/>
                <a:sym typeface="Avenir"/>
              </a:rPr>
              <a:t>2/10 = 1/5</a:t>
            </a:r>
            <a:endParaRPr/>
          </a:p>
          <a:p>
            <a:pPr marL="457200" lvl="0" indent="-457200" algn="l" rtl="0">
              <a:spcBef>
                <a:spcPts val="22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eriod"/>
            </a:pPr>
            <a:r>
              <a:rPr lang="en-US" sz="2400" i="1">
                <a:latin typeface="Avenir"/>
                <a:ea typeface="Avenir"/>
                <a:cs typeface="Avenir"/>
                <a:sym typeface="Avenir"/>
              </a:rPr>
              <a:t>p</a:t>
            </a: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(</a:t>
            </a:r>
            <a:r>
              <a:rPr lang="en-US" sz="2400" i="1">
                <a:latin typeface="Avenir"/>
                <a:ea typeface="Avenir"/>
                <a:cs typeface="Avenir"/>
                <a:sym typeface="Avenir"/>
              </a:rPr>
              <a:t>X</a:t>
            </a: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 &gt; 3)?</a:t>
            </a:r>
            <a:endParaRPr/>
          </a:p>
          <a:p>
            <a:pPr marL="560070" lvl="1" indent="0" algn="l" rtl="0">
              <a:spcBef>
                <a:spcPts val="480"/>
              </a:spcBef>
              <a:spcAft>
                <a:spcPts val="0"/>
              </a:spcAft>
              <a:buClr>
                <a:srgbClr val="31859C"/>
              </a:buClr>
              <a:buSzPts val="2400"/>
              <a:buNone/>
            </a:pPr>
            <a:r>
              <a:rPr lang="en-US">
                <a:solidFill>
                  <a:srgbClr val="31859C"/>
                </a:solidFill>
                <a:latin typeface="Avenir"/>
                <a:ea typeface="Avenir"/>
                <a:cs typeface="Avenir"/>
                <a:sym typeface="Avenir"/>
              </a:rPr>
              <a:t>5/10 = 1/2</a:t>
            </a:r>
            <a:endParaRPr/>
          </a:p>
          <a:p>
            <a:pPr marL="457200" lvl="0" indent="-457200" algn="l" rtl="0">
              <a:spcBef>
                <a:spcPts val="22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eriod"/>
            </a:pPr>
            <a:r>
              <a:rPr lang="en-US" sz="2400" i="1">
                <a:latin typeface="Avenir"/>
                <a:ea typeface="Avenir"/>
                <a:cs typeface="Avenir"/>
                <a:sym typeface="Avenir"/>
              </a:rPr>
              <a:t>p</a:t>
            </a: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(</a:t>
            </a:r>
            <a:r>
              <a:rPr lang="en-US" sz="2400" i="1">
                <a:latin typeface="Avenir"/>
                <a:ea typeface="Avenir"/>
                <a:cs typeface="Avenir"/>
                <a:sym typeface="Avenir"/>
              </a:rPr>
              <a:t>X</a:t>
            </a: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 = 3)?</a:t>
            </a:r>
            <a:endParaRPr/>
          </a:p>
          <a:p>
            <a:pPr marL="560070" lvl="1" indent="0" algn="l" rtl="0">
              <a:spcBef>
                <a:spcPts val="480"/>
              </a:spcBef>
              <a:spcAft>
                <a:spcPts val="0"/>
              </a:spcAft>
              <a:buClr>
                <a:srgbClr val="31859C"/>
              </a:buClr>
              <a:buSzPts val="2400"/>
              <a:buNone/>
            </a:pPr>
            <a:r>
              <a:rPr lang="en-US">
                <a:solidFill>
                  <a:srgbClr val="31859C"/>
                </a:solidFill>
                <a:latin typeface="Avenir"/>
                <a:ea typeface="Avenir"/>
                <a:cs typeface="Avenir"/>
                <a:sym typeface="Avenir"/>
              </a:rPr>
              <a:t>2/10 = 1/5</a:t>
            </a:r>
            <a:endParaRPr/>
          </a:p>
          <a:p>
            <a:pPr marL="182880" lvl="0" indent="-3047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/>
          </a:p>
          <a:p>
            <a:pPr marL="182880" lvl="0" indent="-3047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/>
          </a:p>
        </p:txBody>
      </p:sp>
      <p:sp>
        <p:nvSpPr>
          <p:cNvPr id="512" name="Google Shape;512;p34"/>
          <p:cNvSpPr/>
          <p:nvPr/>
        </p:nvSpPr>
        <p:spPr>
          <a:xfrm>
            <a:off x="576265" y="1515496"/>
            <a:ext cx="4572000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</a:t>
            </a:r>
            <a:r>
              <a:rPr lang="en-US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= 10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Scores = </a:t>
            </a:r>
            <a:r>
              <a:rPr lang="en-US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1, 1, 2, 3, 3, 4, 4, 4, 5, 6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3" name="Google Shape;513;p34"/>
          <p:cNvSpPr/>
          <p:nvPr/>
        </p:nvSpPr>
        <p:spPr>
          <a:xfrm>
            <a:off x="764183" y="2824983"/>
            <a:ext cx="327269" cy="4001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34"/>
          <p:cNvSpPr/>
          <p:nvPr/>
        </p:nvSpPr>
        <p:spPr>
          <a:xfrm>
            <a:off x="770468" y="3646251"/>
            <a:ext cx="327269" cy="4001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34"/>
          <p:cNvSpPr/>
          <p:nvPr/>
        </p:nvSpPr>
        <p:spPr>
          <a:xfrm>
            <a:off x="759233" y="4552183"/>
            <a:ext cx="327269" cy="4001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4"/>
          <p:cNvSpPr/>
          <p:nvPr/>
        </p:nvSpPr>
        <p:spPr>
          <a:xfrm>
            <a:off x="790061" y="4211342"/>
            <a:ext cx="184666" cy="4001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4"/>
          <p:cNvSpPr/>
          <p:nvPr/>
        </p:nvSpPr>
        <p:spPr>
          <a:xfrm>
            <a:off x="763064" y="4011287"/>
            <a:ext cx="184666" cy="4001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4"/>
          <p:cNvSpPr/>
          <p:nvPr/>
        </p:nvSpPr>
        <p:spPr>
          <a:xfrm>
            <a:off x="2580218" y="5655994"/>
            <a:ext cx="327269" cy="4001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4"/>
          <p:cNvSpPr/>
          <p:nvPr/>
        </p:nvSpPr>
        <p:spPr>
          <a:xfrm>
            <a:off x="2009061" y="5655994"/>
            <a:ext cx="327269" cy="4001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4"/>
          <p:cNvSpPr/>
          <p:nvPr/>
        </p:nvSpPr>
        <p:spPr>
          <a:xfrm>
            <a:off x="1422094" y="5655994"/>
            <a:ext cx="327269" cy="4001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4"/>
          <p:cNvSpPr/>
          <p:nvPr/>
        </p:nvSpPr>
        <p:spPr>
          <a:xfrm>
            <a:off x="4345582" y="5655994"/>
            <a:ext cx="327269" cy="4001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6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4"/>
          <p:cNvSpPr/>
          <p:nvPr/>
        </p:nvSpPr>
        <p:spPr>
          <a:xfrm>
            <a:off x="3784602" y="5655994"/>
            <a:ext cx="327269" cy="4001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34"/>
          <p:cNvSpPr/>
          <p:nvPr/>
        </p:nvSpPr>
        <p:spPr>
          <a:xfrm>
            <a:off x="3172236" y="5655994"/>
            <a:ext cx="327269" cy="4001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4"/>
          <p:cNvSpPr/>
          <p:nvPr/>
        </p:nvSpPr>
        <p:spPr>
          <a:xfrm>
            <a:off x="2915953" y="5807423"/>
            <a:ext cx="275979" cy="4001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4"/>
          <p:cNvSpPr/>
          <p:nvPr/>
        </p:nvSpPr>
        <p:spPr>
          <a:xfrm>
            <a:off x="2549228" y="6013771"/>
            <a:ext cx="1447419" cy="4001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205867"/>
                </a:solidFill>
                <a:latin typeface="Avenir"/>
                <a:ea typeface="Avenir"/>
                <a:cs typeface="Avenir"/>
                <a:sym typeface="Avenir"/>
              </a:rPr>
              <a:t>Score</a:t>
            </a:r>
            <a:endParaRPr sz="2000" dirty="0">
              <a:solidFill>
                <a:srgbClr val="2058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4"/>
          <p:cNvSpPr/>
          <p:nvPr/>
        </p:nvSpPr>
        <p:spPr>
          <a:xfrm rot="-5400000">
            <a:off x="53297" y="4091933"/>
            <a:ext cx="114646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05867"/>
                </a:solidFill>
                <a:latin typeface="Avenir"/>
                <a:ea typeface="Avenir"/>
                <a:cs typeface="Avenir"/>
                <a:sym typeface="Avenir"/>
              </a:rPr>
              <a:t>Frequency</a:t>
            </a:r>
            <a:endParaRPr sz="1600">
              <a:solidFill>
                <a:srgbClr val="2058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34"/>
          <p:cNvSpPr/>
          <p:nvPr/>
        </p:nvSpPr>
        <p:spPr>
          <a:xfrm>
            <a:off x="1390651" y="3903132"/>
            <a:ext cx="424392" cy="1716617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4"/>
          <p:cNvSpPr/>
          <p:nvPr/>
        </p:nvSpPr>
        <p:spPr>
          <a:xfrm>
            <a:off x="1977311" y="4765675"/>
            <a:ext cx="424392" cy="854074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34"/>
          <p:cNvSpPr/>
          <p:nvPr/>
        </p:nvSpPr>
        <p:spPr>
          <a:xfrm>
            <a:off x="2557278" y="3903132"/>
            <a:ext cx="424392" cy="1716617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34"/>
          <p:cNvSpPr/>
          <p:nvPr/>
        </p:nvSpPr>
        <p:spPr>
          <a:xfrm>
            <a:off x="3144097" y="3038475"/>
            <a:ext cx="424392" cy="2580567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4"/>
          <p:cNvSpPr/>
          <p:nvPr/>
        </p:nvSpPr>
        <p:spPr>
          <a:xfrm>
            <a:off x="3726736" y="4766995"/>
            <a:ext cx="424392" cy="854074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34"/>
          <p:cNvSpPr/>
          <p:nvPr/>
        </p:nvSpPr>
        <p:spPr>
          <a:xfrm>
            <a:off x="4311652" y="4766995"/>
            <a:ext cx="424392" cy="854074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35" descr="aaa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1464" y="3908177"/>
            <a:ext cx="3445934" cy="2746623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5"/>
          <p:cNvSpPr/>
          <p:nvPr/>
        </p:nvSpPr>
        <p:spPr>
          <a:xfrm>
            <a:off x="6304280" y="1635087"/>
            <a:ext cx="1470767" cy="12190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0" name="Google Shape;540;p35"/>
          <p:cNvGrpSpPr/>
          <p:nvPr/>
        </p:nvGrpSpPr>
        <p:grpSpPr>
          <a:xfrm>
            <a:off x="454801" y="2962900"/>
            <a:ext cx="4262333" cy="3351317"/>
            <a:chOff x="203200" y="3252682"/>
            <a:chExt cx="4262333" cy="3351317"/>
          </a:xfrm>
        </p:grpSpPr>
        <p:grpSp>
          <p:nvGrpSpPr>
            <p:cNvPr id="541" name="Google Shape;541;p35"/>
            <p:cNvGrpSpPr/>
            <p:nvPr/>
          </p:nvGrpSpPr>
          <p:grpSpPr>
            <a:xfrm>
              <a:off x="203200" y="3649131"/>
              <a:ext cx="4262333" cy="2954868"/>
              <a:chOff x="203200" y="3649131"/>
              <a:chExt cx="4262333" cy="2954868"/>
            </a:xfrm>
          </p:grpSpPr>
          <p:pic>
            <p:nvPicPr>
              <p:cNvPr id="542" name="Google Shape;542;p35" descr="1.png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03200" y="3649131"/>
                <a:ext cx="4262333" cy="29548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3" name="Google Shape;543;p35"/>
              <p:cNvSpPr/>
              <p:nvPr/>
            </p:nvSpPr>
            <p:spPr>
              <a:xfrm>
                <a:off x="3076575" y="3729566"/>
                <a:ext cx="1354665" cy="34395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4" name="Google Shape;544;p35"/>
            <p:cNvSpPr/>
            <p:nvPr/>
          </p:nvSpPr>
          <p:spPr>
            <a:xfrm>
              <a:off x="1623164" y="3252682"/>
              <a:ext cx="1746569" cy="42403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45" name="Google Shape;545;p35" descr="NormalDist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02001" y="1492148"/>
            <a:ext cx="5634243" cy="2310086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5"/>
          <p:cNvSpPr txBox="1">
            <a:spLocks noGrp="1"/>
          </p:cNvSpPr>
          <p:nvPr>
            <p:ph type="title"/>
          </p:nvPr>
        </p:nvSpPr>
        <p:spPr>
          <a:xfrm>
            <a:off x="203200" y="211667"/>
            <a:ext cx="875718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</a:pPr>
            <a:r>
              <a:rPr lang="en-US" sz="3400">
                <a:latin typeface="Avenir"/>
                <a:ea typeface="Avenir"/>
                <a:cs typeface="Avenir"/>
                <a:sym typeface="Avenir"/>
              </a:rPr>
              <a:t>Probability and the Normal Distribution</a:t>
            </a:r>
            <a:endParaRPr/>
          </a:p>
        </p:txBody>
      </p:sp>
      <p:pic>
        <p:nvPicPr>
          <p:cNvPr id="547" name="Google Shape;547;p35" descr="normal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3997" y="1304906"/>
            <a:ext cx="2761353" cy="1881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What is a </a:t>
            </a:r>
            <a:r>
              <a:rPr lang="en-US" b="1" i="1" u="sng">
                <a:latin typeface="Avenir"/>
                <a:ea typeface="Avenir"/>
                <a:cs typeface="Avenir"/>
                <a:sym typeface="Avenir"/>
              </a:rPr>
              <a:t>normal</a:t>
            </a:r>
            <a:r>
              <a:rPr lang="en-US">
                <a:latin typeface="Avenir"/>
                <a:ea typeface="Avenir"/>
                <a:cs typeface="Avenir"/>
                <a:sym typeface="Avenir"/>
              </a:rPr>
              <a:t> distribution?</a:t>
            </a:r>
            <a:endParaRPr/>
          </a:p>
        </p:txBody>
      </p:sp>
      <p:sp>
        <p:nvSpPr>
          <p:cNvPr id="553" name="Google Shape;553;p36"/>
          <p:cNvSpPr txBox="1">
            <a:spLocks noGrp="1"/>
          </p:cNvSpPr>
          <p:nvPr>
            <p:ph type="body" idx="1"/>
          </p:nvPr>
        </p:nvSpPr>
        <p:spPr>
          <a:xfrm>
            <a:off x="324678" y="5407402"/>
            <a:ext cx="8686800" cy="121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Avenir"/>
                <a:ea typeface="Avenir"/>
                <a:cs typeface="Avenir"/>
                <a:sym typeface="Avenir"/>
              </a:rPr>
              <a:t>Many variables of interest are approximately normally distributed. Most inferential statistics are based on the assumption the population of observations is normally distributed.</a:t>
            </a:r>
            <a:endParaRPr/>
          </a:p>
          <a:p>
            <a:pPr marL="342900" lvl="0" indent="-2032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i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4" name="Google Shape;554;p36"/>
          <p:cNvSpPr txBox="1">
            <a:spLocks noGrp="1"/>
          </p:cNvSpPr>
          <p:nvPr>
            <p:ph type="body" idx="4294967295"/>
          </p:nvPr>
        </p:nvSpPr>
        <p:spPr>
          <a:xfrm>
            <a:off x="198924" y="1722767"/>
            <a:ext cx="4616757" cy="368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Symmetric, unimodal, bell-shaped curve</a:t>
            </a:r>
            <a:endParaRPr/>
          </a:p>
          <a:p>
            <a:pPr marL="857250" lvl="1" indent="-457200" algn="l" rtl="0"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No obvious skew</a:t>
            </a:r>
            <a:endParaRPr/>
          </a:p>
          <a:p>
            <a:pPr marL="857250" lvl="1" indent="-457200" algn="l" rtl="0"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Single peak</a:t>
            </a:r>
            <a:endParaRPr/>
          </a:p>
          <a:p>
            <a:pPr marL="342900" lvl="0" indent="-342900" algn="l" rtl="0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Described by </a:t>
            </a:r>
            <a:r>
              <a:rPr lang="en-US" i="1">
                <a:latin typeface="Avenir"/>
                <a:ea typeface="Avenir"/>
                <a:cs typeface="Avenir"/>
                <a:sym typeface="Avenir"/>
              </a:rPr>
              <a:t>μ</a:t>
            </a:r>
            <a:r>
              <a:rPr lang="en-US">
                <a:latin typeface="Avenir"/>
                <a:ea typeface="Avenir"/>
                <a:cs typeface="Avenir"/>
                <a:sym typeface="Avenir"/>
              </a:rPr>
              <a:t> and </a:t>
            </a:r>
            <a:r>
              <a:rPr lang="en-US" i="1">
                <a:latin typeface="Avenir"/>
                <a:ea typeface="Avenir"/>
                <a:cs typeface="Avenir"/>
                <a:sym typeface="Avenir"/>
              </a:rPr>
              <a:t>σ</a:t>
            </a:r>
            <a:endParaRPr i="1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55" name="Google Shape;555;p36"/>
          <p:cNvGrpSpPr/>
          <p:nvPr/>
        </p:nvGrpSpPr>
        <p:grpSpPr>
          <a:xfrm>
            <a:off x="5199532" y="1483451"/>
            <a:ext cx="3630702" cy="3217133"/>
            <a:chOff x="203200" y="3252682"/>
            <a:chExt cx="4262333" cy="3351317"/>
          </a:xfrm>
        </p:grpSpPr>
        <p:grpSp>
          <p:nvGrpSpPr>
            <p:cNvPr id="556" name="Google Shape;556;p36"/>
            <p:cNvGrpSpPr/>
            <p:nvPr/>
          </p:nvGrpSpPr>
          <p:grpSpPr>
            <a:xfrm>
              <a:off x="203200" y="3649131"/>
              <a:ext cx="4262333" cy="2954868"/>
              <a:chOff x="203200" y="3649131"/>
              <a:chExt cx="4262333" cy="2954868"/>
            </a:xfrm>
          </p:grpSpPr>
          <p:pic>
            <p:nvPicPr>
              <p:cNvPr id="557" name="Google Shape;557;p36" descr="1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03200" y="3649131"/>
                <a:ext cx="4262333" cy="29548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8" name="Google Shape;558;p36"/>
              <p:cNvSpPr/>
              <p:nvPr/>
            </p:nvSpPr>
            <p:spPr>
              <a:xfrm>
                <a:off x="3034478" y="3729566"/>
                <a:ext cx="1354666" cy="34395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9" name="Google Shape;559;p36"/>
            <p:cNvSpPr/>
            <p:nvPr/>
          </p:nvSpPr>
          <p:spPr>
            <a:xfrm>
              <a:off x="1623164" y="3252682"/>
              <a:ext cx="1746569" cy="42403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7"/>
          <p:cNvSpPr/>
          <p:nvPr/>
        </p:nvSpPr>
        <p:spPr>
          <a:xfrm>
            <a:off x="6304280" y="1635087"/>
            <a:ext cx="1470767" cy="12190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37"/>
          <p:cNvSpPr txBox="1">
            <a:spLocks noGrp="1"/>
          </p:cNvSpPr>
          <p:nvPr>
            <p:ph type="title"/>
          </p:nvPr>
        </p:nvSpPr>
        <p:spPr>
          <a:xfrm>
            <a:off x="203200" y="211667"/>
            <a:ext cx="875718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</a:pPr>
            <a:r>
              <a:rPr lang="en-US" sz="3400">
                <a:latin typeface="Avenir"/>
                <a:ea typeface="Avenir"/>
                <a:cs typeface="Avenir"/>
                <a:sym typeface="Avenir"/>
              </a:rPr>
              <a:t>Probability and the Normal Distribution</a:t>
            </a:r>
            <a:endParaRPr/>
          </a:p>
        </p:txBody>
      </p:sp>
      <p:grpSp>
        <p:nvGrpSpPr>
          <p:cNvPr id="567" name="Google Shape;567;p37"/>
          <p:cNvGrpSpPr/>
          <p:nvPr/>
        </p:nvGrpSpPr>
        <p:grpSpPr>
          <a:xfrm>
            <a:off x="1394607" y="1417875"/>
            <a:ext cx="6260913" cy="4875159"/>
            <a:chOff x="2817347" y="1102312"/>
            <a:chExt cx="6260913" cy="4875159"/>
          </a:xfrm>
        </p:grpSpPr>
        <p:pic>
          <p:nvPicPr>
            <p:cNvPr id="568" name="Google Shape;568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17347" y="1102312"/>
              <a:ext cx="6260913" cy="26087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9" name="Google Shape;569;p37"/>
            <p:cNvGrpSpPr/>
            <p:nvPr/>
          </p:nvGrpSpPr>
          <p:grpSpPr>
            <a:xfrm>
              <a:off x="3603950" y="3711026"/>
              <a:ext cx="4684312" cy="2266445"/>
              <a:chOff x="3603950" y="3711026"/>
              <a:chExt cx="4684312" cy="2266445"/>
            </a:xfrm>
          </p:grpSpPr>
          <p:cxnSp>
            <p:nvCxnSpPr>
              <p:cNvPr id="570" name="Google Shape;570;p37"/>
              <p:cNvCxnSpPr/>
              <p:nvPr/>
            </p:nvCxnSpPr>
            <p:spPr>
              <a:xfrm>
                <a:off x="5176718" y="3735685"/>
                <a:ext cx="0" cy="59179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7F7F7F"/>
                </a:solidFill>
                <a:prstDash val="dash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571" name="Google Shape;571;p37"/>
              <p:cNvCxnSpPr/>
              <p:nvPr/>
            </p:nvCxnSpPr>
            <p:spPr>
              <a:xfrm>
                <a:off x="6742798" y="3711026"/>
                <a:ext cx="0" cy="59179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7F7F7F"/>
                </a:solidFill>
                <a:prstDash val="dash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572" name="Google Shape;572;p37"/>
              <p:cNvCxnSpPr/>
              <p:nvPr/>
            </p:nvCxnSpPr>
            <p:spPr>
              <a:xfrm>
                <a:off x="4370692" y="3735685"/>
                <a:ext cx="0" cy="1284629"/>
              </a:xfrm>
              <a:prstGeom prst="straightConnector1">
                <a:avLst/>
              </a:prstGeom>
              <a:noFill/>
              <a:ln w="25400" cap="flat" cmpd="sng">
                <a:solidFill>
                  <a:srgbClr val="7F7F7F"/>
                </a:solidFill>
                <a:prstDash val="dash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573" name="Google Shape;573;p37"/>
              <p:cNvCxnSpPr/>
              <p:nvPr/>
            </p:nvCxnSpPr>
            <p:spPr>
              <a:xfrm>
                <a:off x="7521519" y="3711026"/>
                <a:ext cx="0" cy="13092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7F7F7F"/>
                </a:solidFill>
                <a:prstDash val="dash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574" name="Google Shape;574;p37"/>
              <p:cNvCxnSpPr/>
              <p:nvPr/>
            </p:nvCxnSpPr>
            <p:spPr>
              <a:xfrm>
                <a:off x="3603950" y="3735685"/>
                <a:ext cx="0" cy="202749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7F7F7F"/>
                </a:solidFill>
                <a:prstDash val="dash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575" name="Google Shape;575;p37"/>
              <p:cNvCxnSpPr/>
              <p:nvPr/>
            </p:nvCxnSpPr>
            <p:spPr>
              <a:xfrm>
                <a:off x="8288262" y="3711026"/>
                <a:ext cx="0" cy="2052149"/>
              </a:xfrm>
              <a:prstGeom prst="straightConnector1">
                <a:avLst/>
              </a:prstGeom>
              <a:noFill/>
              <a:ln w="25400" cap="flat" cmpd="sng">
                <a:solidFill>
                  <a:srgbClr val="7F7F7F"/>
                </a:solidFill>
                <a:prstDash val="dash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576" name="Google Shape;576;p37"/>
              <p:cNvSpPr/>
              <p:nvPr/>
            </p:nvSpPr>
            <p:spPr>
              <a:xfrm>
                <a:off x="5176718" y="4085744"/>
                <a:ext cx="1554100" cy="486259"/>
              </a:xfrm>
              <a:prstGeom prst="leftRightArrowCallout">
                <a:avLst>
                  <a:gd name="adj1" fmla="val 25000"/>
                  <a:gd name="adj2" fmla="val 25000"/>
                  <a:gd name="adj3" fmla="val 25000"/>
                  <a:gd name="adj4" fmla="val 72791"/>
                </a:avLst>
              </a:prstGeom>
              <a:solidFill>
                <a:srgbClr val="CCC0D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rPr>
                  <a:t>68.26%</a:t>
                </a:r>
                <a:endParaRPr/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4370691" y="4765352"/>
                <a:ext cx="3150827" cy="467052"/>
              </a:xfrm>
              <a:prstGeom prst="leftRightArrowCallout">
                <a:avLst>
                  <a:gd name="adj1" fmla="val 25000"/>
                  <a:gd name="adj2" fmla="val 25000"/>
                  <a:gd name="adj3" fmla="val 25000"/>
                  <a:gd name="adj4" fmla="val 37476"/>
                </a:avLst>
              </a:prstGeom>
              <a:solidFill>
                <a:srgbClr val="CCC0D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rPr>
                  <a:t>94.46%</a:t>
                </a:r>
                <a:endParaRPr/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3603950" y="5509463"/>
                <a:ext cx="4684312" cy="468008"/>
              </a:xfrm>
              <a:prstGeom prst="leftRightArrowCallout">
                <a:avLst>
                  <a:gd name="adj1" fmla="val 25000"/>
                  <a:gd name="adj2" fmla="val 25000"/>
                  <a:gd name="adj3" fmla="val 25000"/>
                  <a:gd name="adj4" fmla="val 25105"/>
                </a:avLst>
              </a:prstGeom>
              <a:solidFill>
                <a:srgbClr val="CCC0D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rPr>
                  <a:t>99.73%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Class Activity</a:t>
            </a:r>
            <a:endParaRPr/>
          </a:p>
        </p:txBody>
      </p:sp>
      <p:sp>
        <p:nvSpPr>
          <p:cNvPr id="594" name="Google Shape;594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7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dirty="0"/>
              <a:t>Let’s find out the distribution of values we would expect from rolling three dice simultaneously.</a:t>
            </a:r>
            <a:endParaRPr dirty="0"/>
          </a:p>
          <a:p>
            <a:pPr marL="342900" lvl="0" indent="-15494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sz="2960" dirty="0"/>
          </a:p>
          <a:p>
            <a:pPr marL="34290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dirty="0"/>
              <a:t>Groups: One secretary, an addition person, a dice roller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dirty="0"/>
              <a:t>Roll the three dice. The Addition person adds it up and says the number to the secretary, who writes it down.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dirty="0"/>
              <a:t>Repeat 20 times.</a:t>
            </a:r>
            <a:r>
              <a:rPr lang="en-US" sz="2960" b="1" dirty="0"/>
              <a:t> 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b="1" dirty="0"/>
              <a:t>https://tinyurl.com/SumDice</a:t>
            </a:r>
            <a:endParaRPr sz="296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0"/>
          <p:cNvSpPr txBox="1">
            <a:spLocks noGrp="1"/>
          </p:cNvSpPr>
          <p:nvPr>
            <p:ph type="title"/>
          </p:nvPr>
        </p:nvSpPr>
        <p:spPr>
          <a:xfrm>
            <a:off x="125503" y="192262"/>
            <a:ext cx="8879868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What is a </a:t>
            </a:r>
            <a:r>
              <a:rPr lang="en-US" sz="3600" b="1" i="1" u="sng">
                <a:latin typeface="Avenir"/>
                <a:ea typeface="Avenir"/>
                <a:cs typeface="Avenir"/>
                <a:sym typeface="Avenir"/>
              </a:rPr>
              <a:t>standard normal</a:t>
            </a:r>
            <a:r>
              <a:rPr lang="en-US" sz="3600" i="1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3600">
                <a:latin typeface="Avenir"/>
                <a:ea typeface="Avenir"/>
                <a:cs typeface="Avenir"/>
                <a:sym typeface="Avenir"/>
              </a:rPr>
              <a:t>distribution?</a:t>
            </a:r>
            <a:endParaRPr/>
          </a:p>
        </p:txBody>
      </p:sp>
      <p:grpSp>
        <p:nvGrpSpPr>
          <p:cNvPr id="601" name="Google Shape;601;p40"/>
          <p:cNvGrpSpPr/>
          <p:nvPr/>
        </p:nvGrpSpPr>
        <p:grpSpPr>
          <a:xfrm>
            <a:off x="3382952" y="1811755"/>
            <a:ext cx="5649053" cy="3170087"/>
            <a:chOff x="3203662" y="1540712"/>
            <a:chExt cx="5649053" cy="3170087"/>
          </a:xfrm>
        </p:grpSpPr>
        <p:pic>
          <p:nvPicPr>
            <p:cNvPr id="602" name="Google Shape;602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3662" y="1540712"/>
              <a:ext cx="5649053" cy="246671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3" name="Google Shape;603;p40"/>
            <p:cNvGrpSpPr/>
            <p:nvPr/>
          </p:nvGrpSpPr>
          <p:grpSpPr>
            <a:xfrm>
              <a:off x="3353673" y="4097677"/>
              <a:ext cx="5351082" cy="613122"/>
              <a:chOff x="3353673" y="4097677"/>
              <a:chExt cx="5351082" cy="613122"/>
            </a:xfrm>
          </p:grpSpPr>
          <p:sp>
            <p:nvSpPr>
              <p:cNvPr id="604" name="Google Shape;604;p40"/>
              <p:cNvSpPr txBox="1"/>
              <p:nvPr/>
            </p:nvSpPr>
            <p:spPr>
              <a:xfrm>
                <a:off x="3709786" y="4364463"/>
                <a:ext cx="44386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-3</a:t>
                </a:r>
                <a:endParaRPr/>
              </a:p>
            </p:txBody>
          </p:sp>
          <p:grpSp>
            <p:nvGrpSpPr>
              <p:cNvPr id="605" name="Google Shape;605;p40"/>
              <p:cNvGrpSpPr/>
              <p:nvPr/>
            </p:nvGrpSpPr>
            <p:grpSpPr>
              <a:xfrm>
                <a:off x="3353673" y="4097677"/>
                <a:ext cx="5351082" cy="291444"/>
                <a:chOff x="3353673" y="4097677"/>
                <a:chExt cx="5351082" cy="291444"/>
              </a:xfrm>
            </p:grpSpPr>
            <p:cxnSp>
              <p:nvCxnSpPr>
                <p:cNvPr id="606" name="Google Shape;606;p40"/>
                <p:cNvCxnSpPr/>
                <p:nvPr/>
              </p:nvCxnSpPr>
              <p:spPr>
                <a:xfrm rot="10800000" flipH="1">
                  <a:off x="3353673" y="4228844"/>
                  <a:ext cx="5351082" cy="24658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607" name="Google Shape;607;p40"/>
                <p:cNvCxnSpPr/>
                <p:nvPr/>
              </p:nvCxnSpPr>
              <p:spPr>
                <a:xfrm>
                  <a:off x="3926281" y="4105554"/>
                  <a:ext cx="0" cy="283567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rgbClr val="292934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608" name="Google Shape;608;p40"/>
                <p:cNvCxnSpPr/>
                <p:nvPr/>
              </p:nvCxnSpPr>
              <p:spPr>
                <a:xfrm>
                  <a:off x="4626630" y="4097677"/>
                  <a:ext cx="0" cy="283567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rgbClr val="292934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609" name="Google Shape;609;p40"/>
                <p:cNvCxnSpPr/>
                <p:nvPr/>
              </p:nvCxnSpPr>
              <p:spPr>
                <a:xfrm>
                  <a:off x="5336309" y="4097677"/>
                  <a:ext cx="0" cy="283567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rgbClr val="292934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610" name="Google Shape;610;p40"/>
                <p:cNvCxnSpPr/>
                <p:nvPr/>
              </p:nvCxnSpPr>
              <p:spPr>
                <a:xfrm>
                  <a:off x="6039101" y="4097677"/>
                  <a:ext cx="0" cy="283567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rgbClr val="292934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611" name="Google Shape;611;p40"/>
                <p:cNvCxnSpPr/>
                <p:nvPr/>
              </p:nvCxnSpPr>
              <p:spPr>
                <a:xfrm>
                  <a:off x="6741892" y="4105554"/>
                  <a:ext cx="0" cy="283567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rgbClr val="292934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612" name="Google Shape;612;p40"/>
                <p:cNvCxnSpPr/>
                <p:nvPr/>
              </p:nvCxnSpPr>
              <p:spPr>
                <a:xfrm>
                  <a:off x="7444684" y="4097677"/>
                  <a:ext cx="0" cy="283567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rgbClr val="292934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613" name="Google Shape;613;p40"/>
                <p:cNvCxnSpPr/>
                <p:nvPr/>
              </p:nvCxnSpPr>
              <p:spPr>
                <a:xfrm>
                  <a:off x="8159806" y="4097677"/>
                  <a:ext cx="0" cy="283567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rgbClr val="292934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7647"/>
                    </a:srgbClr>
                  </a:outerShdw>
                </a:effectLst>
              </p:spPr>
            </p:cxnSp>
          </p:grpSp>
          <p:sp>
            <p:nvSpPr>
              <p:cNvPr id="614" name="Google Shape;614;p40"/>
              <p:cNvSpPr txBox="1"/>
              <p:nvPr/>
            </p:nvSpPr>
            <p:spPr>
              <a:xfrm>
                <a:off x="4404695" y="4372245"/>
                <a:ext cx="44386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-2</a:t>
                </a:r>
                <a:endParaRPr/>
              </a:p>
            </p:txBody>
          </p:sp>
          <p:sp>
            <p:nvSpPr>
              <p:cNvPr id="615" name="Google Shape;615;p40"/>
              <p:cNvSpPr txBox="1"/>
              <p:nvPr/>
            </p:nvSpPr>
            <p:spPr>
              <a:xfrm>
                <a:off x="5114374" y="4364463"/>
                <a:ext cx="44386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-1</a:t>
                </a:r>
                <a:endParaRPr/>
              </a:p>
            </p:txBody>
          </p:sp>
          <p:sp>
            <p:nvSpPr>
              <p:cNvPr id="616" name="Google Shape;616;p40"/>
              <p:cNvSpPr txBox="1"/>
              <p:nvPr/>
            </p:nvSpPr>
            <p:spPr>
              <a:xfrm>
                <a:off x="5817166" y="4364463"/>
                <a:ext cx="44386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/>
              </a:p>
            </p:txBody>
          </p:sp>
          <p:sp>
            <p:nvSpPr>
              <p:cNvPr id="617" name="Google Shape;617;p40"/>
              <p:cNvSpPr txBox="1"/>
              <p:nvPr/>
            </p:nvSpPr>
            <p:spPr>
              <a:xfrm>
                <a:off x="6519957" y="4364463"/>
                <a:ext cx="44386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618" name="Google Shape;618;p40"/>
              <p:cNvSpPr txBox="1"/>
              <p:nvPr/>
            </p:nvSpPr>
            <p:spPr>
              <a:xfrm>
                <a:off x="7222749" y="4364463"/>
                <a:ext cx="44386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  <p:sp>
            <p:nvSpPr>
              <p:cNvPr id="619" name="Google Shape;619;p40"/>
              <p:cNvSpPr txBox="1"/>
              <p:nvPr/>
            </p:nvSpPr>
            <p:spPr>
              <a:xfrm>
                <a:off x="7937871" y="4364463"/>
                <a:ext cx="44386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/>
              </a:p>
            </p:txBody>
          </p:sp>
        </p:grpSp>
      </p:grpSp>
      <p:sp>
        <p:nvSpPr>
          <p:cNvPr id="620" name="Google Shape;620;p40"/>
          <p:cNvSpPr txBox="1">
            <a:spLocks noGrp="1"/>
          </p:cNvSpPr>
          <p:nvPr>
            <p:ph type="body" idx="1"/>
          </p:nvPr>
        </p:nvSpPr>
        <p:spPr>
          <a:xfrm>
            <a:off x="498891" y="1722448"/>
            <a:ext cx="4607856" cy="2666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A normal distribution where </a:t>
            </a:r>
            <a:r>
              <a:rPr lang="en-US" sz="2800" i="1" dirty="0">
                <a:latin typeface="Avenir"/>
                <a:ea typeface="Avenir"/>
                <a:cs typeface="Avenir"/>
                <a:sym typeface="Avenir"/>
              </a:rPr>
              <a:t>μ</a:t>
            </a: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 = 0 and </a:t>
            </a:r>
            <a:r>
              <a:rPr lang="en-US" sz="2800" i="1" dirty="0">
                <a:latin typeface="Avenir"/>
                <a:ea typeface="Avenir"/>
                <a:cs typeface="Avenir"/>
                <a:sym typeface="Avenir"/>
              </a:rPr>
              <a:t>σ </a:t>
            </a: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= 1</a:t>
            </a:r>
            <a:endParaRPr dirty="0"/>
          </a:p>
          <a:p>
            <a:pPr marL="342900" lvl="0" indent="-342900" algn="l" rtl="0">
              <a:lnSpc>
                <a:spcPct val="11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Why is this </a:t>
            </a:r>
            <a:br>
              <a:rPr lang="en-US" sz="2800" dirty="0">
                <a:latin typeface="Avenir"/>
                <a:ea typeface="Avenir"/>
                <a:cs typeface="Avenir"/>
                <a:sym typeface="Avenir"/>
              </a:rPr>
            </a:b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distribution </a:t>
            </a:r>
            <a:br>
              <a:rPr lang="en-US" sz="2800" dirty="0">
                <a:latin typeface="Avenir"/>
                <a:ea typeface="Avenir"/>
                <a:cs typeface="Avenir"/>
                <a:sym typeface="Avenir"/>
              </a:rPr>
            </a:b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helpful</a:t>
            </a:r>
            <a:r>
              <a:rPr lang="en-US" sz="2800" dirty="0" smtClean="0">
                <a:latin typeface="Avenir"/>
                <a:ea typeface="Avenir"/>
                <a:cs typeface="Avenir"/>
                <a:sym typeface="Avenir"/>
              </a:rPr>
              <a:t>?</a:t>
            </a:r>
            <a:endParaRPr dirty="0"/>
          </a:p>
        </p:txBody>
      </p:sp>
      <p:sp>
        <p:nvSpPr>
          <p:cNvPr id="621" name="Google Shape;621;p40"/>
          <p:cNvSpPr txBox="1"/>
          <p:nvPr/>
        </p:nvSpPr>
        <p:spPr>
          <a:xfrm>
            <a:off x="17931" y="5307284"/>
            <a:ext cx="8707762" cy="1477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If we can transform our data to this scale, we can express an individual’s score in relation to two very important distribution characteristics: </a:t>
            </a:r>
            <a:r>
              <a:rPr lang="en-US" sz="2400" b="0" i="1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μ</a:t>
            </a:r>
            <a:r>
              <a:rPr lang="en-US"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and </a:t>
            </a:r>
            <a:r>
              <a:rPr lang="en-US" sz="2400" b="0" i="1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σ </a:t>
            </a:r>
            <a:endParaRPr sz="24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55166" y="4580241"/>
            <a:ext cx="1255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Z-Score: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153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Measures of Variability</a:t>
            </a:r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589975" y="1630193"/>
            <a:ext cx="7914009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</a:pPr>
            <a:r>
              <a:rPr lang="en-US" sz="3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Range: Difference between highest and 	lowest scores</a:t>
            </a:r>
            <a:endParaRPr/>
          </a:p>
          <a:p>
            <a:pPr marL="342900" marR="0" lvl="0" indent="-342900" algn="l" rtl="0"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</a:pPr>
            <a:r>
              <a:rPr lang="en-US" sz="3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Variance (s</a:t>
            </a:r>
            <a:r>
              <a:rPr lang="en-US" sz="3000" b="0" i="0" u="none" strike="noStrike" cap="none" baseline="30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-US" sz="3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or </a:t>
            </a:r>
            <a:r>
              <a:rPr lang="en-US"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r>
              <a:rPr lang="en-US" sz="3000" b="0" i="0" u="none" strike="noStrike" cap="none" baseline="30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-US" sz="3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): The average of 	squared deviations from the mean</a:t>
            </a:r>
            <a:endParaRPr/>
          </a:p>
          <a:p>
            <a:pPr marL="342900" marR="0" lvl="0" indent="-342900" algn="l" rtl="0"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</a:pPr>
            <a:r>
              <a:rPr lang="en-US" sz="3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Standard Deviation (s or </a:t>
            </a:r>
            <a:r>
              <a:rPr lang="en-US"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σ </a:t>
            </a:r>
            <a:r>
              <a:rPr lang="en-US" sz="3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or </a:t>
            </a:r>
            <a:r>
              <a:rPr lang="en-US" sz="3000" b="0" i="1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SD </a:t>
            </a:r>
            <a:r>
              <a:rPr lang="en-US" sz="3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):     		The typical amount that each score varies  	(deviates) from the mean; the square 	root 	of the variance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1"/>
          <p:cNvSpPr/>
          <p:nvPr/>
        </p:nvSpPr>
        <p:spPr>
          <a:xfrm>
            <a:off x="6304280" y="1635087"/>
            <a:ext cx="1470767" cy="12190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41"/>
          <p:cNvSpPr txBox="1">
            <a:spLocks noGrp="1"/>
          </p:cNvSpPr>
          <p:nvPr>
            <p:ph type="title"/>
          </p:nvPr>
        </p:nvSpPr>
        <p:spPr>
          <a:xfrm>
            <a:off x="203200" y="211667"/>
            <a:ext cx="875718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</a:pPr>
            <a:r>
              <a:rPr lang="en-US" sz="3400">
                <a:latin typeface="Avenir"/>
                <a:ea typeface="Avenir"/>
                <a:cs typeface="Avenir"/>
                <a:sym typeface="Avenir"/>
              </a:rPr>
              <a:t>Probability and the Normal Distribution</a:t>
            </a:r>
            <a:endParaRPr/>
          </a:p>
        </p:txBody>
      </p:sp>
      <p:pic>
        <p:nvPicPr>
          <p:cNvPr id="629" name="Google Shape;629;p41" descr="Distr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823" y="1554399"/>
            <a:ext cx="8003253" cy="420691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1"/>
          <p:cNvSpPr txBox="1"/>
          <p:nvPr/>
        </p:nvSpPr>
        <p:spPr>
          <a:xfrm>
            <a:off x="169334" y="5858932"/>
            <a:ext cx="8757180" cy="82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en-US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</a:t>
            </a:r>
            <a:r>
              <a:rPr lang="en-US" sz="2800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Standard</a:t>
            </a:r>
            <a:r>
              <a:rPr lang="en-US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Normal Distribution: μ = 0 and σ = 1)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671" y="160072"/>
            <a:ext cx="6159381" cy="552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929" y="4673950"/>
            <a:ext cx="7848600" cy="14351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>
              <a:srgbClr val="000000">
                <a:alpha val="42745"/>
              </a:srgbClr>
            </a:outerShdw>
          </a:effectLst>
        </p:spPr>
      </p:pic>
      <p:sp>
        <p:nvSpPr>
          <p:cNvPr id="638" name="Google Shape;638;p42"/>
          <p:cNvSpPr/>
          <p:nvPr/>
        </p:nvSpPr>
        <p:spPr>
          <a:xfrm>
            <a:off x="5545134" y="5634534"/>
            <a:ext cx="845918" cy="666701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3"/>
          <p:cNvSpPr txBox="1"/>
          <p:nvPr/>
        </p:nvSpPr>
        <p:spPr>
          <a:xfrm>
            <a:off x="2803447" y="2461776"/>
            <a:ext cx="4697103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° F = 1.8(C) + 32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° F = 1.8(40) + 32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° F = </a:t>
            </a:r>
            <a:r>
              <a:rPr lang="en-US" sz="4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104°</a:t>
            </a:r>
            <a:endParaRPr/>
          </a:p>
        </p:txBody>
      </p:sp>
      <p:sp>
        <p:nvSpPr>
          <p:cNvPr id="645" name="Google Shape;645;p43"/>
          <p:cNvSpPr txBox="1"/>
          <p:nvPr/>
        </p:nvSpPr>
        <p:spPr>
          <a:xfrm>
            <a:off x="568106" y="534769"/>
            <a:ext cx="812057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Linear Transformation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(or how hot is that in a distribution I’m familiar with?)</a:t>
            </a:r>
            <a:endParaRPr/>
          </a:p>
        </p:txBody>
      </p:sp>
      <p:pic>
        <p:nvPicPr>
          <p:cNvPr id="646" name="Google Shape;64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34" y="2252731"/>
            <a:ext cx="2763614" cy="3527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4"/>
          <p:cNvSpPr txBox="1">
            <a:spLocks noGrp="1"/>
          </p:cNvSpPr>
          <p:nvPr>
            <p:ph type="title"/>
          </p:nvPr>
        </p:nvSpPr>
        <p:spPr>
          <a:xfrm>
            <a:off x="203200" y="211667"/>
            <a:ext cx="875718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</a:pPr>
            <a:r>
              <a:rPr lang="en-US" sz="3400">
                <a:latin typeface="Avenir"/>
                <a:ea typeface="Avenir"/>
                <a:cs typeface="Avenir"/>
                <a:sym typeface="Avenir"/>
              </a:rPr>
              <a:t>Probability and the Normal Distribution</a:t>
            </a:r>
            <a:endParaRPr/>
          </a:p>
        </p:txBody>
      </p:sp>
      <p:pic>
        <p:nvPicPr>
          <p:cNvPr id="653" name="Google Shape;653;p44" descr="Distr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064" y="1978887"/>
            <a:ext cx="4047063" cy="2686141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4"/>
          <p:cNvSpPr/>
          <p:nvPr/>
        </p:nvSpPr>
        <p:spPr>
          <a:xfrm>
            <a:off x="4693181" y="1807676"/>
            <a:ext cx="4061352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Z-score: The number of standard deviations away from the population mean a data point is (a standardized score)</a:t>
            </a:r>
            <a:endParaRPr/>
          </a:p>
        </p:txBody>
      </p:sp>
      <p:pic>
        <p:nvPicPr>
          <p:cNvPr id="655" name="Google Shape;65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8951" y="3521757"/>
            <a:ext cx="2256564" cy="128946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4"/>
          <p:cNvSpPr/>
          <p:nvPr/>
        </p:nvSpPr>
        <p:spPr>
          <a:xfrm>
            <a:off x="728129" y="5211279"/>
            <a:ext cx="7721595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Knowing the Z-score enables us to infer </a:t>
            </a:r>
            <a:r>
              <a:rPr lang="en-US" sz="2200" dirty="0" smtClean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where a score lands relative to other scores on </a:t>
            </a:r>
            <a:r>
              <a:rPr lang="en-US" sz="22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our </a:t>
            </a:r>
            <a:r>
              <a:rPr lang="en-US" sz="2200" dirty="0" smtClean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measure, and thus its probability (how frequently a value like that occurs)</a:t>
            </a: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45" descr="1728141033a505aa757a14c475826a38_thermometer-clip-art-free-clipart-of-a-thermometer_2000-3000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3981" y="2336800"/>
            <a:ext cx="2513781" cy="4414141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45"/>
          <p:cNvSpPr txBox="1">
            <a:spLocks noGrp="1"/>
          </p:cNvSpPr>
          <p:nvPr>
            <p:ph type="title"/>
          </p:nvPr>
        </p:nvSpPr>
        <p:spPr>
          <a:xfrm>
            <a:off x="203200" y="211667"/>
            <a:ext cx="875718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venir"/>
              <a:buNone/>
            </a:pPr>
            <a:r>
              <a:rPr lang="en-US" sz="3800">
                <a:latin typeface="Avenir"/>
                <a:ea typeface="Avenir"/>
                <a:cs typeface="Avenir"/>
                <a:sym typeface="Avenir"/>
              </a:rPr>
              <a:t>Example of using a z-score</a:t>
            </a:r>
            <a:endParaRPr/>
          </a:p>
        </p:txBody>
      </p:sp>
      <p:sp>
        <p:nvSpPr>
          <p:cNvPr id="664" name="Google Shape;664;p45"/>
          <p:cNvSpPr txBox="1"/>
          <p:nvPr/>
        </p:nvSpPr>
        <p:spPr>
          <a:xfrm>
            <a:off x="304802" y="1516718"/>
            <a:ext cx="7349067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Q: Is 104° F a generally hot temperature on earth? In other words, what’s the probability that the temperature is higher than 104° ?</a:t>
            </a:r>
            <a:endParaRPr/>
          </a:p>
          <a:p>
            <a:pPr marL="457200" marR="0" lvl="1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Average temperature on earth: μ = 58°</a:t>
            </a:r>
            <a:endParaRPr/>
          </a:p>
          <a:p>
            <a:pPr marL="457200" marR="0" lvl="1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SD of temperature on Earth: σ = 35°</a:t>
            </a:r>
            <a:endParaRPr/>
          </a:p>
          <a:p>
            <a:pPr marL="0" marR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29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65" name="Google Shape;665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646" y="4779150"/>
            <a:ext cx="2256564" cy="128946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45"/>
          <p:cNvSpPr/>
          <p:nvPr/>
        </p:nvSpPr>
        <p:spPr>
          <a:xfrm flipH="1">
            <a:off x="2995364" y="4840620"/>
            <a:ext cx="1600201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104-58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7" name="Google Shape;667;p45"/>
          <p:cNvCxnSpPr/>
          <p:nvPr/>
        </p:nvCxnSpPr>
        <p:spPr>
          <a:xfrm>
            <a:off x="3130829" y="5459262"/>
            <a:ext cx="1380072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8" name="Google Shape;668;p45"/>
          <p:cNvSpPr/>
          <p:nvPr/>
        </p:nvSpPr>
        <p:spPr>
          <a:xfrm flipH="1">
            <a:off x="3198561" y="5501076"/>
            <a:ext cx="1278474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35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45"/>
          <p:cNvSpPr/>
          <p:nvPr/>
        </p:nvSpPr>
        <p:spPr>
          <a:xfrm>
            <a:off x="2626129" y="5126527"/>
            <a:ext cx="45796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=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45"/>
          <p:cNvSpPr/>
          <p:nvPr/>
        </p:nvSpPr>
        <p:spPr>
          <a:xfrm>
            <a:off x="6009586" y="5099142"/>
            <a:ext cx="983243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1.31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45"/>
          <p:cNvSpPr/>
          <p:nvPr/>
        </p:nvSpPr>
        <p:spPr>
          <a:xfrm>
            <a:off x="5565890" y="5107090"/>
            <a:ext cx="45796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=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45"/>
          <p:cNvSpPr/>
          <p:nvPr/>
        </p:nvSpPr>
        <p:spPr>
          <a:xfrm flipH="1">
            <a:off x="4816937" y="4865501"/>
            <a:ext cx="76721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46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3" name="Google Shape;673;p45"/>
          <p:cNvCxnSpPr/>
          <p:nvPr/>
        </p:nvCxnSpPr>
        <p:spPr>
          <a:xfrm>
            <a:off x="4969336" y="5450277"/>
            <a:ext cx="49803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4" name="Google Shape;674;p45"/>
          <p:cNvSpPr/>
          <p:nvPr/>
        </p:nvSpPr>
        <p:spPr>
          <a:xfrm flipH="1">
            <a:off x="4800004" y="5421739"/>
            <a:ext cx="785904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35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45"/>
          <p:cNvSpPr/>
          <p:nvPr/>
        </p:nvSpPr>
        <p:spPr>
          <a:xfrm>
            <a:off x="4524929" y="5116075"/>
            <a:ext cx="45796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=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46" descr="ss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9855" y="1100670"/>
            <a:ext cx="6320030" cy="5435594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46"/>
          <p:cNvSpPr txBox="1">
            <a:spLocks noGrp="1"/>
          </p:cNvSpPr>
          <p:nvPr>
            <p:ph type="title"/>
          </p:nvPr>
        </p:nvSpPr>
        <p:spPr>
          <a:xfrm>
            <a:off x="203200" y="211667"/>
            <a:ext cx="875718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venir"/>
              <a:buNone/>
            </a:pPr>
            <a:r>
              <a:rPr lang="en-US" sz="3800">
                <a:latin typeface="Avenir"/>
                <a:ea typeface="Avenir"/>
                <a:cs typeface="Avenir"/>
                <a:sym typeface="Avenir"/>
              </a:rPr>
              <a:t>Example of using a z-score</a:t>
            </a:r>
            <a:endParaRPr/>
          </a:p>
        </p:txBody>
      </p:sp>
      <p:sp>
        <p:nvSpPr>
          <p:cNvPr id="683" name="Google Shape;683;p46"/>
          <p:cNvSpPr/>
          <p:nvPr/>
        </p:nvSpPr>
        <p:spPr>
          <a:xfrm>
            <a:off x="2780174" y="6167681"/>
            <a:ext cx="609416" cy="40804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46"/>
          <p:cNvSpPr txBox="1"/>
          <p:nvPr/>
        </p:nvSpPr>
        <p:spPr>
          <a:xfrm>
            <a:off x="5561013" y="1811841"/>
            <a:ext cx="253772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right tail of distribution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7"/>
          <p:cNvSpPr txBox="1">
            <a:spLocks noGrp="1"/>
          </p:cNvSpPr>
          <p:nvPr>
            <p:ph type="title"/>
          </p:nvPr>
        </p:nvSpPr>
        <p:spPr>
          <a:xfrm>
            <a:off x="203200" y="211667"/>
            <a:ext cx="875718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venir"/>
              <a:buNone/>
            </a:pPr>
            <a:r>
              <a:rPr lang="en-US" sz="3800">
                <a:latin typeface="Avenir"/>
                <a:ea typeface="Avenir"/>
                <a:cs typeface="Avenir"/>
                <a:sym typeface="Avenir"/>
              </a:rPr>
              <a:t>Example of using a z-score</a:t>
            </a:r>
            <a:endParaRPr/>
          </a:p>
        </p:txBody>
      </p:sp>
      <p:sp>
        <p:nvSpPr>
          <p:cNvPr id="691" name="Google Shape;691;p47"/>
          <p:cNvSpPr/>
          <p:nvPr/>
        </p:nvSpPr>
        <p:spPr>
          <a:xfrm>
            <a:off x="815449" y="6121570"/>
            <a:ext cx="736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http://homepage.divms.uiowa.edu/~mbognar/applets/normal.html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92" name="Google Shape;692;p47" descr="xxxx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1383498"/>
            <a:ext cx="6604000" cy="4483319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7"/>
          <p:cNvSpPr/>
          <p:nvPr/>
        </p:nvSpPr>
        <p:spPr>
          <a:xfrm>
            <a:off x="5455642" y="1900483"/>
            <a:ext cx="1436225" cy="571786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48" descr="1728141033a505aa757a14c475826a38_thermometer-clip-art-free-clipart-of-a-thermometer_2000-3000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7447" y="1584450"/>
            <a:ext cx="2735576" cy="4803608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48"/>
          <p:cNvSpPr txBox="1">
            <a:spLocks noGrp="1"/>
          </p:cNvSpPr>
          <p:nvPr>
            <p:ph type="title"/>
          </p:nvPr>
        </p:nvSpPr>
        <p:spPr>
          <a:xfrm>
            <a:off x="203200" y="211667"/>
            <a:ext cx="875718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venir"/>
              <a:buNone/>
            </a:pPr>
            <a:r>
              <a:rPr lang="en-US" sz="3800">
                <a:latin typeface="Avenir"/>
                <a:ea typeface="Avenir"/>
                <a:cs typeface="Avenir"/>
                <a:sym typeface="Avenir"/>
              </a:rPr>
              <a:t>Example of using a z-score</a:t>
            </a:r>
            <a:endParaRPr/>
          </a:p>
        </p:txBody>
      </p:sp>
      <p:sp>
        <p:nvSpPr>
          <p:cNvPr id="701" name="Google Shape;701;p48"/>
          <p:cNvSpPr txBox="1"/>
          <p:nvPr/>
        </p:nvSpPr>
        <p:spPr>
          <a:xfrm>
            <a:off x="474136" y="1720663"/>
            <a:ext cx="5571068" cy="435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Q: Is 104° F a generally hot temperature on earth? In other words, what’s the probability that the temperature is higher than 104°?</a:t>
            </a:r>
            <a:endParaRPr/>
          </a:p>
          <a:p>
            <a:pPr marL="0" marR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A: there’s a 9.5% chance the temperature  is hotter than 104° (and thus 104° is hotter than 90.5% of recorded temperatures)</a:t>
            </a:r>
            <a:endParaRPr sz="28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49" descr="05p156_f1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9734" y="2884769"/>
            <a:ext cx="4324503" cy="3194576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9"/>
          <p:cNvSpPr txBox="1">
            <a:spLocks noGrp="1"/>
          </p:cNvSpPr>
          <p:nvPr>
            <p:ph type="title"/>
          </p:nvPr>
        </p:nvSpPr>
        <p:spPr>
          <a:xfrm>
            <a:off x="457200" y="1730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z-scores in inferential statistics</a:t>
            </a:r>
            <a:endParaRPr/>
          </a:p>
        </p:txBody>
      </p:sp>
      <p:sp>
        <p:nvSpPr>
          <p:cNvPr id="708" name="Google Shape;708;p49"/>
          <p:cNvSpPr/>
          <p:nvPr/>
        </p:nvSpPr>
        <p:spPr>
          <a:xfrm>
            <a:off x="374789" y="2686135"/>
            <a:ext cx="4298811" cy="357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</a:pPr>
            <a:r>
              <a:rPr lang="en-US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For a population of rats, the average weight is 400 grams with </a:t>
            </a:r>
            <a:r>
              <a:rPr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σ</a:t>
            </a:r>
            <a:r>
              <a:rPr lang="en-US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= 20. We inject one rat with growth hormone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</a:pPr>
            <a:r>
              <a:rPr lang="en-US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If the rat weighs 418g, does growth hormone seem to work?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</a:pPr>
            <a:r>
              <a:rPr lang="en-US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If the rat weighs 450g, does growth hormone seem to work?</a:t>
            </a:r>
            <a:endParaRPr/>
          </a:p>
        </p:txBody>
      </p:sp>
      <p:sp>
        <p:nvSpPr>
          <p:cNvPr id="709" name="Google Shape;709;p49"/>
          <p:cNvSpPr/>
          <p:nvPr/>
        </p:nvSpPr>
        <p:spPr>
          <a:xfrm>
            <a:off x="355602" y="1511072"/>
            <a:ext cx="836506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Z-score of our </a:t>
            </a:r>
            <a:r>
              <a:rPr lang="en-US" sz="2400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sample </a:t>
            </a:r>
            <a:r>
              <a:rPr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mean can help us determine if our manipulation had a significant effect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0"/>
          <p:cNvSpPr txBox="1">
            <a:spLocks noGrp="1"/>
          </p:cNvSpPr>
          <p:nvPr>
            <p:ph type="title"/>
          </p:nvPr>
        </p:nvSpPr>
        <p:spPr>
          <a:xfrm>
            <a:off x="457200" y="11327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Let’s Practice</a:t>
            </a:r>
            <a:endParaRPr/>
          </a:p>
        </p:txBody>
      </p:sp>
      <p:sp>
        <p:nvSpPr>
          <p:cNvPr id="715" name="Google Shape;715;p50"/>
          <p:cNvSpPr txBox="1">
            <a:spLocks noGrp="1"/>
          </p:cNvSpPr>
          <p:nvPr>
            <p:ph type="body" idx="1"/>
          </p:nvPr>
        </p:nvSpPr>
        <p:spPr>
          <a:xfrm>
            <a:off x="457200" y="143402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None/>
            </a:pPr>
            <a:r>
              <a:rPr lang="en-US" sz="2480" dirty="0">
                <a:latin typeface="Avenir"/>
                <a:ea typeface="Avenir"/>
                <a:cs typeface="Avenir"/>
                <a:sym typeface="Avenir"/>
              </a:rPr>
              <a:t>Chocolate consumption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None/>
            </a:pPr>
            <a:r>
              <a:rPr lang="en-US" sz="2480" dirty="0">
                <a:latin typeface="Avenir"/>
                <a:ea typeface="Avenir"/>
                <a:cs typeface="Avenir"/>
                <a:sym typeface="Avenir"/>
              </a:rPr>
              <a:t>amongst members of PC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None/>
            </a:pPr>
            <a:r>
              <a:rPr lang="en-US" sz="2480" dirty="0" smtClean="0">
                <a:latin typeface="Avenir"/>
                <a:ea typeface="Avenir"/>
                <a:cs typeface="Avenir"/>
                <a:sym typeface="Avenir"/>
              </a:rPr>
              <a:t>Chocolate </a:t>
            </a:r>
            <a:r>
              <a:rPr lang="en-US" sz="2480" dirty="0" smtClean="0">
                <a:latin typeface="Avenir"/>
                <a:ea typeface="Avenir"/>
                <a:cs typeface="Avenir"/>
                <a:sym typeface="Avenir"/>
              </a:rPr>
              <a:t>Club</a:t>
            </a:r>
            <a:r>
              <a:rPr lang="en-US" sz="2480" dirty="0">
                <a:latin typeface="Avenir"/>
                <a:ea typeface="Avenir"/>
                <a:cs typeface="Avenir"/>
                <a:sym typeface="Avenir"/>
              </a:rPr>
              <a:t>: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None/>
            </a:pPr>
            <a:endParaRPr sz="2480" dirty="0"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venir"/>
              <a:buChar char="-"/>
            </a:pPr>
            <a:r>
              <a:rPr lang="en-US" sz="2480" i="1" dirty="0">
                <a:latin typeface="Avenir"/>
                <a:ea typeface="Avenir"/>
                <a:cs typeface="Avenir"/>
                <a:sym typeface="Avenir"/>
              </a:rPr>
              <a:t>μ</a:t>
            </a:r>
            <a:r>
              <a:rPr lang="en-US" sz="2480" dirty="0">
                <a:latin typeface="Avenir"/>
                <a:ea typeface="Avenir"/>
                <a:cs typeface="Avenir"/>
                <a:sym typeface="Avenir"/>
              </a:rPr>
              <a:t> = 6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venir"/>
              <a:buChar char="-"/>
            </a:pPr>
            <a:r>
              <a:rPr lang="en-US" sz="2480" i="1" dirty="0">
                <a:latin typeface="Avenir"/>
                <a:ea typeface="Avenir"/>
                <a:cs typeface="Avenir"/>
                <a:sym typeface="Avenir"/>
              </a:rPr>
              <a:t>σ</a:t>
            </a:r>
            <a:r>
              <a:rPr lang="en-US" sz="2480" dirty="0">
                <a:latin typeface="Avenir"/>
                <a:ea typeface="Avenir"/>
                <a:cs typeface="Avenir"/>
                <a:sym typeface="Avenir"/>
              </a:rPr>
              <a:t> = 1.5</a:t>
            </a:r>
            <a:endParaRPr sz="2480" i="1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None/>
            </a:pPr>
            <a:endParaRPr sz="2480" i="1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None/>
            </a:pPr>
            <a:r>
              <a:rPr lang="en-US" sz="2480" dirty="0">
                <a:latin typeface="Avenir"/>
                <a:ea typeface="Avenir"/>
                <a:cs typeface="Avenir"/>
                <a:sym typeface="Avenir"/>
              </a:rPr>
              <a:t>If I ate 7 pieces of chocolate, where would I be in the distribution?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None/>
            </a:pPr>
            <a:endParaRPr sz="248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None/>
            </a:pPr>
            <a:endParaRPr sz="248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None/>
            </a:pPr>
            <a:endParaRPr sz="248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None/>
            </a:pPr>
            <a:r>
              <a:rPr lang="en-US" sz="2480" dirty="0">
                <a:latin typeface="Avenir"/>
                <a:ea typeface="Avenir"/>
                <a:cs typeface="Avenir"/>
                <a:sym typeface="Avenir"/>
              </a:rPr>
              <a:t>Now what does that tell us?</a:t>
            </a:r>
            <a:endParaRPr dirty="0"/>
          </a:p>
        </p:txBody>
      </p:sp>
      <p:pic>
        <p:nvPicPr>
          <p:cNvPr id="716" name="Google Shape;716;p50" descr="http://www.trinity.edu/departments/public_relations/Chocolate%20Festival%202010/project/publish_to_web/custom/choco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08" y="1410597"/>
            <a:ext cx="3587068" cy="239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7875" y="4789488"/>
            <a:ext cx="1557338" cy="76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05409" y="4789488"/>
            <a:ext cx="1508790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50"/>
          <p:cNvSpPr txBox="1"/>
          <p:nvPr/>
        </p:nvSpPr>
        <p:spPr>
          <a:xfrm>
            <a:off x="4750108" y="5939369"/>
            <a:ext cx="33281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P(X &lt;= 7) = P(Z &lt;= .67) = 75%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153400" cy="103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Normal Distributions</a:t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6304280" y="1635087"/>
            <a:ext cx="1470767" cy="12190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5" descr="aaa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1464" y="3908177"/>
            <a:ext cx="3445934" cy="27466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5"/>
          <p:cNvGrpSpPr/>
          <p:nvPr/>
        </p:nvGrpSpPr>
        <p:grpSpPr>
          <a:xfrm>
            <a:off x="454801" y="2962900"/>
            <a:ext cx="4262333" cy="3351317"/>
            <a:chOff x="203200" y="3252682"/>
            <a:chExt cx="4262333" cy="3351317"/>
          </a:xfrm>
        </p:grpSpPr>
        <p:grpSp>
          <p:nvGrpSpPr>
            <p:cNvPr id="125" name="Google Shape;125;p5"/>
            <p:cNvGrpSpPr/>
            <p:nvPr/>
          </p:nvGrpSpPr>
          <p:grpSpPr>
            <a:xfrm>
              <a:off x="203200" y="3649131"/>
              <a:ext cx="4262333" cy="2954868"/>
              <a:chOff x="203200" y="3649131"/>
              <a:chExt cx="4262333" cy="2954868"/>
            </a:xfrm>
          </p:grpSpPr>
          <p:pic>
            <p:nvPicPr>
              <p:cNvPr id="126" name="Google Shape;126;p5" descr="1.png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03200" y="3649131"/>
                <a:ext cx="4262333" cy="29548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7" name="Google Shape;127;p5"/>
              <p:cNvSpPr/>
              <p:nvPr/>
            </p:nvSpPr>
            <p:spPr>
              <a:xfrm>
                <a:off x="3076575" y="3729566"/>
                <a:ext cx="1354665" cy="34395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8" name="Google Shape;128;p5"/>
            <p:cNvSpPr/>
            <p:nvPr/>
          </p:nvSpPr>
          <p:spPr>
            <a:xfrm>
              <a:off x="1623164" y="3252682"/>
              <a:ext cx="1746569" cy="42403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9" name="Google Shape;129;p5" descr="NormalDist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02001" y="1492148"/>
            <a:ext cx="5634243" cy="2310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 descr="normal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3997" y="1304906"/>
            <a:ext cx="2761353" cy="1881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Practice Problem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SAT has a mean of 1058 (out of 1600) and an </a:t>
            </a:r>
            <a:r>
              <a:rPr lang="en-US" i="1" dirty="0" smtClean="0"/>
              <a:t>SD</a:t>
            </a:r>
            <a:r>
              <a:rPr lang="en-US" dirty="0" smtClean="0"/>
              <a:t> of 211 points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What percentile did </a:t>
            </a:r>
            <a:r>
              <a:rPr lang="en-US" dirty="0" err="1" smtClean="0"/>
              <a:t>Terrilicia</a:t>
            </a:r>
            <a:r>
              <a:rPr lang="en-US" dirty="0" smtClean="0"/>
              <a:t> score if she got a 1364?</a:t>
            </a:r>
          </a:p>
          <a:p>
            <a:r>
              <a:rPr lang="en-US" dirty="0" smtClean="0"/>
              <a:t>What percentage of students scored </a:t>
            </a:r>
            <a:r>
              <a:rPr lang="en-US" i="1" dirty="0" smtClean="0"/>
              <a:t>higher</a:t>
            </a:r>
            <a:r>
              <a:rPr lang="en-US" dirty="0" smtClean="0"/>
              <a:t> than her?</a:t>
            </a:r>
          </a:p>
          <a:p>
            <a:r>
              <a:rPr lang="en-US" dirty="0" smtClean="0"/>
              <a:t>What percentage of students scored between 1300 and 1400 points?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4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6"/>
          <p:cNvGrpSpPr/>
          <p:nvPr/>
        </p:nvGrpSpPr>
        <p:grpSpPr>
          <a:xfrm>
            <a:off x="2309357" y="1305508"/>
            <a:ext cx="6260913" cy="4875159"/>
            <a:chOff x="2817347" y="1102312"/>
            <a:chExt cx="6260913" cy="4875159"/>
          </a:xfrm>
        </p:grpSpPr>
        <p:pic>
          <p:nvPicPr>
            <p:cNvPr id="137" name="Google Shape;137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17347" y="1102312"/>
              <a:ext cx="6260913" cy="26087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" name="Google Shape;138;p6"/>
            <p:cNvGrpSpPr/>
            <p:nvPr/>
          </p:nvGrpSpPr>
          <p:grpSpPr>
            <a:xfrm>
              <a:off x="3603950" y="3711026"/>
              <a:ext cx="4684312" cy="2266445"/>
              <a:chOff x="3603950" y="3711026"/>
              <a:chExt cx="4684312" cy="2266445"/>
            </a:xfrm>
          </p:grpSpPr>
          <p:cxnSp>
            <p:nvCxnSpPr>
              <p:cNvPr id="139" name="Google Shape;139;p6"/>
              <p:cNvCxnSpPr/>
              <p:nvPr/>
            </p:nvCxnSpPr>
            <p:spPr>
              <a:xfrm>
                <a:off x="5176718" y="3735685"/>
                <a:ext cx="0" cy="59179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7F7F7F"/>
                </a:solidFill>
                <a:prstDash val="dash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40" name="Google Shape;140;p6"/>
              <p:cNvCxnSpPr/>
              <p:nvPr/>
            </p:nvCxnSpPr>
            <p:spPr>
              <a:xfrm>
                <a:off x="6742798" y="3711026"/>
                <a:ext cx="0" cy="59179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7F7F7F"/>
                </a:solidFill>
                <a:prstDash val="dash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41" name="Google Shape;141;p6"/>
              <p:cNvCxnSpPr/>
              <p:nvPr/>
            </p:nvCxnSpPr>
            <p:spPr>
              <a:xfrm>
                <a:off x="4370692" y="3735685"/>
                <a:ext cx="0" cy="1284629"/>
              </a:xfrm>
              <a:prstGeom prst="straightConnector1">
                <a:avLst/>
              </a:prstGeom>
              <a:noFill/>
              <a:ln w="25400" cap="flat" cmpd="sng">
                <a:solidFill>
                  <a:srgbClr val="7F7F7F"/>
                </a:solidFill>
                <a:prstDash val="dash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42" name="Google Shape;142;p6"/>
              <p:cNvCxnSpPr/>
              <p:nvPr/>
            </p:nvCxnSpPr>
            <p:spPr>
              <a:xfrm>
                <a:off x="7521519" y="3711026"/>
                <a:ext cx="0" cy="13092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7F7F7F"/>
                </a:solidFill>
                <a:prstDash val="dash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43" name="Google Shape;143;p6"/>
              <p:cNvCxnSpPr/>
              <p:nvPr/>
            </p:nvCxnSpPr>
            <p:spPr>
              <a:xfrm>
                <a:off x="3603950" y="3735685"/>
                <a:ext cx="0" cy="202749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7F7F7F"/>
                </a:solidFill>
                <a:prstDash val="dash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44" name="Google Shape;144;p6"/>
              <p:cNvCxnSpPr/>
              <p:nvPr/>
            </p:nvCxnSpPr>
            <p:spPr>
              <a:xfrm>
                <a:off x="8288262" y="3711026"/>
                <a:ext cx="0" cy="2052149"/>
              </a:xfrm>
              <a:prstGeom prst="straightConnector1">
                <a:avLst/>
              </a:prstGeom>
              <a:noFill/>
              <a:ln w="25400" cap="flat" cmpd="sng">
                <a:solidFill>
                  <a:srgbClr val="7F7F7F"/>
                </a:solidFill>
                <a:prstDash val="dash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45" name="Google Shape;145;p6"/>
              <p:cNvSpPr/>
              <p:nvPr/>
            </p:nvSpPr>
            <p:spPr>
              <a:xfrm>
                <a:off x="5176718" y="4085744"/>
                <a:ext cx="1554100" cy="486259"/>
              </a:xfrm>
              <a:prstGeom prst="leftRightArrowCallout">
                <a:avLst>
                  <a:gd name="adj1" fmla="val 25000"/>
                  <a:gd name="adj2" fmla="val 25000"/>
                  <a:gd name="adj3" fmla="val 25000"/>
                  <a:gd name="adj4" fmla="val 72791"/>
                </a:avLst>
              </a:prstGeom>
              <a:solidFill>
                <a:srgbClr val="CCC0D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rPr>
                  <a:t>68.26%</a:t>
                </a:r>
                <a:endParaRPr/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4370691" y="4765352"/>
                <a:ext cx="3150827" cy="467052"/>
              </a:xfrm>
              <a:prstGeom prst="leftRightArrowCallout">
                <a:avLst>
                  <a:gd name="adj1" fmla="val 25000"/>
                  <a:gd name="adj2" fmla="val 25000"/>
                  <a:gd name="adj3" fmla="val 25000"/>
                  <a:gd name="adj4" fmla="val 37476"/>
                </a:avLst>
              </a:prstGeom>
              <a:solidFill>
                <a:srgbClr val="CCC0D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rPr>
                  <a:t>94.46%</a:t>
                </a:r>
                <a:endParaRPr/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3603950" y="5509463"/>
                <a:ext cx="4684312" cy="468008"/>
              </a:xfrm>
              <a:prstGeom prst="leftRightArrowCallout">
                <a:avLst>
                  <a:gd name="adj1" fmla="val 25000"/>
                  <a:gd name="adj2" fmla="val 25000"/>
                  <a:gd name="adj3" fmla="val 25000"/>
                  <a:gd name="adj4" fmla="val 25105"/>
                </a:avLst>
              </a:prstGeom>
              <a:solidFill>
                <a:srgbClr val="CCC0D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rPr>
                  <a:t>99.73%</a:t>
                </a:r>
                <a:endParaRPr/>
              </a:p>
            </p:txBody>
          </p:sp>
        </p:grpSp>
      </p:grpSp>
      <p:sp>
        <p:nvSpPr>
          <p:cNvPr id="148" name="Google Shape;148;p6"/>
          <p:cNvSpPr txBox="1">
            <a:spLocks noGrp="1"/>
          </p:cNvSpPr>
          <p:nvPr>
            <p:ph type="title"/>
          </p:nvPr>
        </p:nvSpPr>
        <p:spPr>
          <a:xfrm>
            <a:off x="426307" y="5778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en-US" sz="3200" b="0">
                <a:latin typeface="Avenir"/>
                <a:ea typeface="Avenir"/>
                <a:cs typeface="Avenir"/>
                <a:sym typeface="Avenir"/>
              </a:rPr>
              <a:t>Understanding </a:t>
            </a:r>
            <a:r>
              <a:rPr lang="en-US" sz="3200" b="0" i="1">
                <a:latin typeface="Avenir"/>
                <a:ea typeface="Avenir"/>
                <a:cs typeface="Avenir"/>
                <a:sym typeface="Avenir"/>
              </a:rPr>
              <a:t>SD </a:t>
            </a:r>
            <a:r>
              <a:rPr lang="en-US" sz="3200" b="0">
                <a:latin typeface="Avenir"/>
                <a:ea typeface="Avenir"/>
                <a:cs typeface="Avenir"/>
                <a:sym typeface="Avenir"/>
              </a:rPr>
              <a:t>Graphically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 txBox="1">
            <a:spLocks noGrp="1"/>
          </p:cNvSpPr>
          <p:nvPr>
            <p:ph type="title"/>
          </p:nvPr>
        </p:nvSpPr>
        <p:spPr>
          <a:xfrm>
            <a:off x="443346" y="30659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venir"/>
              <a:buNone/>
            </a:pPr>
            <a:r>
              <a:rPr lang="en-US" sz="7200" b="0">
                <a:latin typeface="Avenir"/>
                <a:ea typeface="Avenir"/>
                <a:cs typeface="Avenir"/>
                <a:sym typeface="Avenir"/>
              </a:rPr>
              <a:t>PROBABILITY</a:t>
            </a:r>
            <a:endParaRPr/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3">
            <a:alphaModFix/>
          </a:blip>
          <a:srcRect t="11805"/>
          <a:stretch/>
        </p:blipFill>
        <p:spPr>
          <a:xfrm>
            <a:off x="4043849" y="1871865"/>
            <a:ext cx="4171897" cy="451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>
            <a:spLocks noGrp="1"/>
          </p:cNvSpPr>
          <p:nvPr>
            <p:ph type="body" idx="1"/>
          </p:nvPr>
        </p:nvSpPr>
        <p:spPr>
          <a:xfrm>
            <a:off x="657708" y="2253501"/>
            <a:ext cx="7914009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The likelihood of an event or outcome</a:t>
            </a:r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 cap="none">
                <a:latin typeface="Avenir"/>
                <a:ea typeface="Avenir"/>
                <a:cs typeface="Avenir"/>
                <a:sym typeface="Avenir"/>
              </a:rPr>
              <a:t>What is Probability?</a:t>
            </a:r>
            <a:endParaRPr/>
          </a:p>
        </p:txBody>
      </p:sp>
      <p:grpSp>
        <p:nvGrpSpPr>
          <p:cNvPr id="163" name="Google Shape;163;p8"/>
          <p:cNvGrpSpPr/>
          <p:nvPr/>
        </p:nvGrpSpPr>
        <p:grpSpPr>
          <a:xfrm>
            <a:off x="1712629" y="3365845"/>
            <a:ext cx="5491842" cy="1074438"/>
            <a:chOff x="1316468" y="2617312"/>
            <a:chExt cx="5491842" cy="1074438"/>
          </a:xfrm>
        </p:grpSpPr>
        <p:sp>
          <p:nvSpPr>
            <p:cNvPr id="164" name="Google Shape;164;p8"/>
            <p:cNvSpPr/>
            <p:nvPr/>
          </p:nvSpPr>
          <p:spPr>
            <a:xfrm>
              <a:off x="1316468" y="2853032"/>
              <a:ext cx="1339373" cy="584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1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p</a:t>
              </a:r>
              <a:r>
                <a:rPr lang="en-US" sz="32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(A) = 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2655841" y="2617312"/>
              <a:ext cx="415246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# of outcomes classified as A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2689707" y="3230085"/>
              <a:ext cx="408290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total # of possible outcomes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7" name="Google Shape;167;p8"/>
            <p:cNvCxnSpPr/>
            <p:nvPr/>
          </p:nvCxnSpPr>
          <p:spPr>
            <a:xfrm>
              <a:off x="2729437" y="3179286"/>
              <a:ext cx="4009307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"/>
          <p:cNvSpPr txBox="1">
            <a:spLocks noGrp="1"/>
          </p:cNvSpPr>
          <p:nvPr>
            <p:ph type="title"/>
          </p:nvPr>
        </p:nvSpPr>
        <p:spPr>
          <a:xfrm>
            <a:off x="457200" y="343452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lang="en-US" cap="none">
                <a:latin typeface="Avenir"/>
                <a:ea typeface="Avenir"/>
                <a:cs typeface="Avenir"/>
                <a:sym typeface="Avenir"/>
              </a:rPr>
              <a:t>Probability and Uncertainty</a:t>
            </a:r>
            <a:endParaRPr/>
          </a:p>
        </p:txBody>
      </p:sp>
      <p:pic>
        <p:nvPicPr>
          <p:cNvPr id="193" name="Google Shape;193;p11" descr="probability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067" y="2396066"/>
            <a:ext cx="76708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1910</Words>
  <Application>Microsoft Office PowerPoint</Application>
  <PresentationFormat>On-screen Show (4:3)</PresentationFormat>
  <Paragraphs>314</Paragraphs>
  <Slides>50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Avenir</vt:lpstr>
      <vt:lpstr>Calibri</vt:lpstr>
      <vt:lpstr>Noto Sans Symbols</vt:lpstr>
      <vt:lpstr>Office Theme</vt:lpstr>
      <vt:lpstr>PowerPoint Presentation</vt:lpstr>
      <vt:lpstr>Frequency Distributions</vt:lpstr>
      <vt:lpstr>Measures of central tendency</vt:lpstr>
      <vt:lpstr>Measures of Variability</vt:lpstr>
      <vt:lpstr>Normal Distributions</vt:lpstr>
      <vt:lpstr>Understanding SD Graphically</vt:lpstr>
      <vt:lpstr>PROBABILITY</vt:lpstr>
      <vt:lpstr>What is Probability?</vt:lpstr>
      <vt:lpstr>Probability and Uncertainty</vt:lpstr>
      <vt:lpstr>PowerPoint Presentation</vt:lpstr>
      <vt:lpstr>PowerPoint Presentation</vt:lpstr>
      <vt:lpstr>Rules of Probability◉</vt:lpstr>
      <vt:lpstr>What is the probability that…</vt:lpstr>
      <vt:lpstr>Rules of Probability◉</vt:lpstr>
      <vt:lpstr>What is the probability that…</vt:lpstr>
      <vt:lpstr>What is the probability that…</vt:lpstr>
      <vt:lpstr>Rules of Probability◉</vt:lpstr>
      <vt:lpstr>What is the probability that…</vt:lpstr>
      <vt:lpstr>Rare events are inevitable…</vt:lpstr>
      <vt:lpstr>Beware the Gambler’s Fallacy!</vt:lpstr>
      <vt:lpstr>Are these events independent?</vt:lpstr>
      <vt:lpstr>If the events are not independent:</vt:lpstr>
      <vt:lpstr>Rules of Probability</vt:lpstr>
      <vt:lpstr>Conditional Probability</vt:lpstr>
      <vt:lpstr>Conditional Probability</vt:lpstr>
      <vt:lpstr>Bayes Theorem</vt:lpstr>
      <vt:lpstr>Rules of Probability</vt:lpstr>
      <vt:lpstr>PROBABILITY IN RESEARCH &amp; STATISTICS</vt:lpstr>
      <vt:lpstr>PowerPoint Presentation</vt:lpstr>
      <vt:lpstr>Random Sampling</vt:lpstr>
      <vt:lpstr>PowerPoint Presentation</vt:lpstr>
      <vt:lpstr>PowerPoint Presentation</vt:lpstr>
      <vt:lpstr>Probability and Statistics</vt:lpstr>
      <vt:lpstr>Probability and Frequency Distributions</vt:lpstr>
      <vt:lpstr>Probability and the Normal Distribution</vt:lpstr>
      <vt:lpstr>What is a normal distribution?</vt:lpstr>
      <vt:lpstr>Probability and the Normal Distribution</vt:lpstr>
      <vt:lpstr>Class Activity</vt:lpstr>
      <vt:lpstr>What is a standard normal distribution?</vt:lpstr>
      <vt:lpstr>Probability and the Normal Distribution</vt:lpstr>
      <vt:lpstr>PowerPoint Presentation</vt:lpstr>
      <vt:lpstr>PowerPoint Presentation</vt:lpstr>
      <vt:lpstr>Probability and the Normal Distribution</vt:lpstr>
      <vt:lpstr>Example of using a z-score</vt:lpstr>
      <vt:lpstr>Example of using a z-score</vt:lpstr>
      <vt:lpstr>Example of using a z-score</vt:lpstr>
      <vt:lpstr>Example of using a z-score</vt:lpstr>
      <vt:lpstr>z-scores in inferential statistics</vt:lpstr>
      <vt:lpstr>Let’s Practice</vt:lpstr>
      <vt:lpstr>Another Practice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Kaori Kubo Germano</dc:creator>
  <cp:lastModifiedBy>Hess, Yanine</cp:lastModifiedBy>
  <cp:revision>6</cp:revision>
  <dcterms:created xsi:type="dcterms:W3CDTF">2017-01-13T16:21:40Z</dcterms:created>
  <dcterms:modified xsi:type="dcterms:W3CDTF">2021-09-07T20:12:28Z</dcterms:modified>
</cp:coreProperties>
</file>